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383" r:id="rId3"/>
    <p:sldId id="266" r:id="rId4"/>
    <p:sldId id="377" r:id="rId5"/>
    <p:sldId id="372" r:id="rId6"/>
    <p:sldId id="373" r:id="rId7"/>
    <p:sldId id="466" r:id="rId8"/>
    <p:sldId id="375" r:id="rId9"/>
    <p:sldId id="376" r:id="rId10"/>
    <p:sldId id="412" r:id="rId11"/>
    <p:sldId id="413" r:id="rId12"/>
    <p:sldId id="414" r:id="rId13"/>
    <p:sldId id="416" r:id="rId14"/>
    <p:sldId id="417" r:id="rId15"/>
    <p:sldId id="418" r:id="rId16"/>
    <p:sldId id="419" r:id="rId17"/>
    <p:sldId id="420" r:id="rId18"/>
    <p:sldId id="279" r:id="rId19"/>
    <p:sldId id="281" r:id="rId20"/>
    <p:sldId id="349" r:id="rId21"/>
    <p:sldId id="353" r:id="rId22"/>
    <p:sldId id="304" r:id="rId23"/>
    <p:sldId id="305" r:id="rId24"/>
    <p:sldId id="258" r:id="rId25"/>
    <p:sldId id="473" r:id="rId26"/>
    <p:sldId id="475" r:id="rId27"/>
    <p:sldId id="352" r:id="rId28"/>
    <p:sldId id="261" r:id="rId29"/>
    <p:sldId id="365" r:id="rId30"/>
    <p:sldId id="262" r:id="rId31"/>
    <p:sldId id="469" r:id="rId32"/>
    <p:sldId id="467" r:id="rId33"/>
    <p:sldId id="474" r:id="rId34"/>
    <p:sldId id="468" r:id="rId35"/>
    <p:sldId id="444" r:id="rId36"/>
    <p:sldId id="447" r:id="rId37"/>
    <p:sldId id="448" r:id="rId38"/>
    <p:sldId id="449" r:id="rId39"/>
    <p:sldId id="455" r:id="rId40"/>
    <p:sldId id="456" r:id="rId41"/>
    <p:sldId id="457" r:id="rId42"/>
    <p:sldId id="458" r:id="rId43"/>
    <p:sldId id="459" r:id="rId44"/>
    <p:sldId id="472" r:id="rId45"/>
    <p:sldId id="470" r:id="rId46"/>
    <p:sldId id="471" r:id="rId47"/>
    <p:sldId id="461" r:id="rId48"/>
    <p:sldId id="264" r:id="rId49"/>
  </p:sldIdLst>
  <p:sldSz cx="9144000" cy="6858000" type="screen4x3"/>
  <p:notesSz cx="6805613" cy="9939338"/>
  <p:defaultTextStyle>
    <a:defPPr>
      <a:defRPr lang="ja-JP"/>
    </a:defPPr>
    <a:lvl1pPr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32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32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32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32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2D6E6"/>
    <a:srgbClr val="024D6E"/>
    <a:srgbClr val="EEEEEE"/>
    <a:srgbClr val="076797"/>
    <a:srgbClr val="0862A0"/>
    <a:srgbClr val="0850A0"/>
    <a:srgbClr val="003366"/>
    <a:srgbClr val="E4E6F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09" autoAdjust="0"/>
    <p:restoredTop sz="94694" autoAdjust="0"/>
  </p:normalViewPr>
  <p:slideViewPr>
    <p:cSldViewPr>
      <p:cViewPr>
        <p:scale>
          <a:sx n="80" d="100"/>
          <a:sy n="80" d="100"/>
        </p:scale>
        <p:origin x="18" y="24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48"/>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E3B786-AFEC-4CA4-B139-E12B2704FA63}"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760AFACB-ADEC-4025-9090-0D5712D96E37}">
      <dgm:prSet phldrT="[テキスト]" custT="1"/>
      <dgm:spPr/>
      <dgm:t>
        <a:bodyPr/>
        <a:lstStyle/>
        <a:p>
          <a:r>
            <a:rPr kumimoji="1" lang="ja-JP" altLang="en-US" sz="2400" dirty="0" smtClean="0"/>
            <a:t>防災マップを作成</a:t>
          </a:r>
          <a:endParaRPr kumimoji="1" lang="ja-JP" altLang="en-US" sz="2400" dirty="0"/>
        </a:p>
      </dgm:t>
    </dgm:pt>
    <dgm:pt modelId="{2085676B-33F8-4C3F-8B09-FE2AD045FD18}" type="parTrans" cxnId="{A4A95D3E-16CB-4845-9D95-EEECA32B03E5}">
      <dgm:prSet/>
      <dgm:spPr/>
      <dgm:t>
        <a:bodyPr/>
        <a:lstStyle/>
        <a:p>
          <a:endParaRPr kumimoji="1" lang="ja-JP" altLang="en-US"/>
        </a:p>
      </dgm:t>
    </dgm:pt>
    <dgm:pt modelId="{0822A253-3230-4718-B16B-441912ADA8DC}" type="sibTrans" cxnId="{A4A95D3E-16CB-4845-9D95-EEECA32B03E5}">
      <dgm:prSet/>
      <dgm:spPr/>
      <dgm:t>
        <a:bodyPr/>
        <a:lstStyle/>
        <a:p>
          <a:endParaRPr kumimoji="1" lang="ja-JP" altLang="en-US"/>
        </a:p>
      </dgm:t>
    </dgm:pt>
    <dgm:pt modelId="{54821AC3-C294-4D60-9EAF-850DAE8FCE34}">
      <dgm:prSet phldrT="[テキスト]" custT="1"/>
      <dgm:spPr/>
      <dgm:t>
        <a:bodyPr/>
        <a:lstStyle/>
        <a:p>
          <a:r>
            <a:rPr kumimoji="1" lang="ja-JP" altLang="en-US" sz="2400" dirty="0" smtClean="0"/>
            <a:t>災害図上訓練の実施</a:t>
          </a:r>
          <a:endParaRPr kumimoji="1" lang="ja-JP" altLang="en-US" sz="2400" dirty="0"/>
        </a:p>
      </dgm:t>
    </dgm:pt>
    <dgm:pt modelId="{41136782-D2DF-4734-ACCA-29B6130496DB}" type="parTrans" cxnId="{D4D82D65-B339-4692-9588-9A917D264AB5}">
      <dgm:prSet/>
      <dgm:spPr/>
      <dgm:t>
        <a:bodyPr/>
        <a:lstStyle/>
        <a:p>
          <a:endParaRPr kumimoji="1" lang="ja-JP" altLang="en-US"/>
        </a:p>
      </dgm:t>
    </dgm:pt>
    <dgm:pt modelId="{B6462C64-99B6-4B4F-A260-B51463986AC4}" type="sibTrans" cxnId="{D4D82D65-B339-4692-9588-9A917D264AB5}">
      <dgm:prSet/>
      <dgm:spPr/>
      <dgm:t>
        <a:bodyPr/>
        <a:lstStyle/>
        <a:p>
          <a:endParaRPr kumimoji="1" lang="ja-JP" altLang="en-US"/>
        </a:p>
      </dgm:t>
    </dgm:pt>
    <dgm:pt modelId="{72C7577F-4550-489D-B9C5-6B568417F873}">
      <dgm:prSet phldrT="[テキスト]" custT="1"/>
      <dgm:spPr/>
      <dgm:t>
        <a:bodyPr/>
        <a:lstStyle/>
        <a:p>
          <a:r>
            <a:rPr kumimoji="1" lang="ja-JP" altLang="en-US" sz="2400" dirty="0" smtClean="0"/>
            <a:t>避難所開設運営訓練の実施</a:t>
          </a:r>
          <a:endParaRPr kumimoji="1" lang="ja-JP" altLang="en-US" sz="2400" dirty="0"/>
        </a:p>
      </dgm:t>
    </dgm:pt>
    <dgm:pt modelId="{6268D944-B15F-439C-BE02-DA278ECCB634}" type="parTrans" cxnId="{86BF68FD-3B4E-4C0A-AB80-BD4E58458E30}">
      <dgm:prSet/>
      <dgm:spPr/>
      <dgm:t>
        <a:bodyPr/>
        <a:lstStyle/>
        <a:p>
          <a:endParaRPr kumimoji="1" lang="ja-JP" altLang="en-US"/>
        </a:p>
      </dgm:t>
    </dgm:pt>
    <dgm:pt modelId="{5DD2B917-A6B5-4E66-A63A-C2C86140D3EE}" type="sibTrans" cxnId="{86BF68FD-3B4E-4C0A-AB80-BD4E58458E30}">
      <dgm:prSet/>
      <dgm:spPr/>
      <dgm:t>
        <a:bodyPr/>
        <a:lstStyle/>
        <a:p>
          <a:endParaRPr kumimoji="1" lang="ja-JP" altLang="en-US"/>
        </a:p>
      </dgm:t>
    </dgm:pt>
    <dgm:pt modelId="{4D2BEC12-FD89-4FC0-8B37-6D29311B0290}">
      <dgm:prSet phldrT="[テキスト]" custT="1"/>
      <dgm:spPr/>
      <dgm:t>
        <a:bodyPr/>
        <a:lstStyle/>
        <a:p>
          <a:r>
            <a:rPr kumimoji="1" lang="ja-JP" altLang="en-US" sz="2400" dirty="0" smtClean="0"/>
            <a:t>まちなか防災訓練の実施</a:t>
          </a:r>
          <a:endParaRPr kumimoji="1" lang="ja-JP" altLang="en-US" sz="2400" dirty="0"/>
        </a:p>
      </dgm:t>
    </dgm:pt>
    <dgm:pt modelId="{90414B85-3F44-4027-89BA-0FD1DB999C60}" type="parTrans" cxnId="{36FCCDA5-10DC-4175-B670-EE825CD9ACD9}">
      <dgm:prSet/>
      <dgm:spPr/>
      <dgm:t>
        <a:bodyPr/>
        <a:lstStyle/>
        <a:p>
          <a:endParaRPr kumimoji="1" lang="ja-JP" altLang="en-US"/>
        </a:p>
      </dgm:t>
    </dgm:pt>
    <dgm:pt modelId="{A1D838BD-91BA-49EC-87A9-27157A87C23C}" type="sibTrans" cxnId="{36FCCDA5-10DC-4175-B670-EE825CD9ACD9}">
      <dgm:prSet/>
      <dgm:spPr/>
      <dgm:t>
        <a:bodyPr/>
        <a:lstStyle/>
        <a:p>
          <a:endParaRPr kumimoji="1" lang="ja-JP" altLang="en-US"/>
        </a:p>
      </dgm:t>
    </dgm:pt>
    <dgm:pt modelId="{DD41FFEA-0242-4C37-88AD-6D3B85440D5C}">
      <dgm:prSet phldrT="[テキスト]" custT="1"/>
      <dgm:spPr/>
      <dgm:t>
        <a:bodyPr/>
        <a:lstStyle/>
        <a:p>
          <a:r>
            <a:rPr kumimoji="1" lang="ja-JP" altLang="en-US" sz="2400" dirty="0" smtClean="0"/>
            <a:t>自主防災リーダー研修会の開催</a:t>
          </a:r>
          <a:endParaRPr kumimoji="1" lang="ja-JP" altLang="en-US" sz="2400" dirty="0"/>
        </a:p>
      </dgm:t>
    </dgm:pt>
    <dgm:pt modelId="{A184DF15-6C38-46CE-9AA1-36BC63564FA2}" type="parTrans" cxnId="{0F965935-E729-4321-ABBF-964A052307E2}">
      <dgm:prSet/>
      <dgm:spPr/>
      <dgm:t>
        <a:bodyPr/>
        <a:lstStyle/>
        <a:p>
          <a:endParaRPr kumimoji="1" lang="ja-JP" altLang="en-US"/>
        </a:p>
      </dgm:t>
    </dgm:pt>
    <dgm:pt modelId="{A6939411-16E7-41FA-8BF4-F2145794D38A}" type="sibTrans" cxnId="{0F965935-E729-4321-ABBF-964A052307E2}">
      <dgm:prSet/>
      <dgm:spPr/>
      <dgm:t>
        <a:bodyPr/>
        <a:lstStyle/>
        <a:p>
          <a:endParaRPr kumimoji="1" lang="ja-JP" altLang="en-US"/>
        </a:p>
      </dgm:t>
    </dgm:pt>
    <dgm:pt modelId="{94253934-A629-45EF-B940-F10AA626BD81}" type="pres">
      <dgm:prSet presAssocID="{5BE3B786-AFEC-4CA4-B139-E12B2704FA63}" presName="linear" presStyleCnt="0">
        <dgm:presLayoutVars>
          <dgm:animLvl val="lvl"/>
          <dgm:resizeHandles val="exact"/>
        </dgm:presLayoutVars>
      </dgm:prSet>
      <dgm:spPr/>
      <dgm:t>
        <a:bodyPr/>
        <a:lstStyle/>
        <a:p>
          <a:endParaRPr kumimoji="1" lang="ja-JP" altLang="en-US"/>
        </a:p>
      </dgm:t>
    </dgm:pt>
    <dgm:pt modelId="{BB261471-C666-427B-95C1-14CD069D5D64}" type="pres">
      <dgm:prSet presAssocID="{760AFACB-ADEC-4025-9090-0D5712D96E37}" presName="parentText" presStyleLbl="node1" presStyleIdx="0" presStyleCnt="5">
        <dgm:presLayoutVars>
          <dgm:chMax val="0"/>
          <dgm:bulletEnabled val="1"/>
        </dgm:presLayoutVars>
      </dgm:prSet>
      <dgm:spPr/>
      <dgm:t>
        <a:bodyPr/>
        <a:lstStyle/>
        <a:p>
          <a:endParaRPr kumimoji="1" lang="ja-JP" altLang="en-US"/>
        </a:p>
      </dgm:t>
    </dgm:pt>
    <dgm:pt modelId="{1E5EB38B-B6A3-4377-AE82-BA03E5928639}" type="pres">
      <dgm:prSet presAssocID="{0822A253-3230-4718-B16B-441912ADA8DC}" presName="spacer" presStyleCnt="0"/>
      <dgm:spPr/>
    </dgm:pt>
    <dgm:pt modelId="{67C09302-5D94-4731-A708-7A1E7D497598}" type="pres">
      <dgm:prSet presAssocID="{DD41FFEA-0242-4C37-88AD-6D3B85440D5C}" presName="parentText" presStyleLbl="node1" presStyleIdx="1" presStyleCnt="5">
        <dgm:presLayoutVars>
          <dgm:chMax val="0"/>
          <dgm:bulletEnabled val="1"/>
        </dgm:presLayoutVars>
      </dgm:prSet>
      <dgm:spPr/>
      <dgm:t>
        <a:bodyPr/>
        <a:lstStyle/>
        <a:p>
          <a:endParaRPr kumimoji="1" lang="ja-JP" altLang="en-US"/>
        </a:p>
      </dgm:t>
    </dgm:pt>
    <dgm:pt modelId="{E32E928F-F1C4-49CF-AE0B-8D0E6D8FECE7}" type="pres">
      <dgm:prSet presAssocID="{A6939411-16E7-41FA-8BF4-F2145794D38A}" presName="spacer" presStyleCnt="0"/>
      <dgm:spPr/>
    </dgm:pt>
    <dgm:pt modelId="{34102003-6CD4-4261-9256-7F74D5D9B882}" type="pres">
      <dgm:prSet presAssocID="{54821AC3-C294-4D60-9EAF-850DAE8FCE34}" presName="parentText" presStyleLbl="node1" presStyleIdx="2" presStyleCnt="5">
        <dgm:presLayoutVars>
          <dgm:chMax val="0"/>
          <dgm:bulletEnabled val="1"/>
        </dgm:presLayoutVars>
      </dgm:prSet>
      <dgm:spPr/>
      <dgm:t>
        <a:bodyPr/>
        <a:lstStyle/>
        <a:p>
          <a:endParaRPr kumimoji="1" lang="ja-JP" altLang="en-US"/>
        </a:p>
      </dgm:t>
    </dgm:pt>
    <dgm:pt modelId="{1361F105-DE0B-4631-BCA8-E4BF528B3B00}" type="pres">
      <dgm:prSet presAssocID="{B6462C64-99B6-4B4F-A260-B51463986AC4}" presName="spacer" presStyleCnt="0"/>
      <dgm:spPr/>
    </dgm:pt>
    <dgm:pt modelId="{55F3A427-ABE0-4B65-A870-A99624C8AA03}" type="pres">
      <dgm:prSet presAssocID="{72C7577F-4550-489D-B9C5-6B568417F873}" presName="parentText" presStyleLbl="node1" presStyleIdx="3" presStyleCnt="5">
        <dgm:presLayoutVars>
          <dgm:chMax val="0"/>
          <dgm:bulletEnabled val="1"/>
        </dgm:presLayoutVars>
      </dgm:prSet>
      <dgm:spPr/>
      <dgm:t>
        <a:bodyPr/>
        <a:lstStyle/>
        <a:p>
          <a:endParaRPr kumimoji="1" lang="ja-JP" altLang="en-US"/>
        </a:p>
      </dgm:t>
    </dgm:pt>
    <dgm:pt modelId="{849B163D-C29D-4F37-A3DE-B10EFCF44586}" type="pres">
      <dgm:prSet presAssocID="{5DD2B917-A6B5-4E66-A63A-C2C86140D3EE}" presName="spacer" presStyleCnt="0"/>
      <dgm:spPr/>
    </dgm:pt>
    <dgm:pt modelId="{9E19B809-23B0-4C5A-8D4A-C29DB0BEECEE}" type="pres">
      <dgm:prSet presAssocID="{4D2BEC12-FD89-4FC0-8B37-6D29311B0290}" presName="parentText" presStyleLbl="node1" presStyleIdx="4" presStyleCnt="5">
        <dgm:presLayoutVars>
          <dgm:chMax val="0"/>
          <dgm:bulletEnabled val="1"/>
        </dgm:presLayoutVars>
      </dgm:prSet>
      <dgm:spPr/>
      <dgm:t>
        <a:bodyPr/>
        <a:lstStyle/>
        <a:p>
          <a:endParaRPr kumimoji="1" lang="ja-JP" altLang="en-US"/>
        </a:p>
      </dgm:t>
    </dgm:pt>
  </dgm:ptLst>
  <dgm:cxnLst>
    <dgm:cxn modelId="{12DDB302-5427-4C9E-A6F5-EB455BDDEEC0}" type="presOf" srcId="{760AFACB-ADEC-4025-9090-0D5712D96E37}" destId="{BB261471-C666-427B-95C1-14CD069D5D64}" srcOrd="0" destOrd="0" presId="urn:microsoft.com/office/officeart/2005/8/layout/vList2"/>
    <dgm:cxn modelId="{54AB7DD4-44E2-4850-8AD3-E9EFB6917B1B}" type="presOf" srcId="{72C7577F-4550-489D-B9C5-6B568417F873}" destId="{55F3A427-ABE0-4B65-A870-A99624C8AA03}" srcOrd="0" destOrd="0" presId="urn:microsoft.com/office/officeart/2005/8/layout/vList2"/>
    <dgm:cxn modelId="{0F965935-E729-4321-ABBF-964A052307E2}" srcId="{5BE3B786-AFEC-4CA4-B139-E12B2704FA63}" destId="{DD41FFEA-0242-4C37-88AD-6D3B85440D5C}" srcOrd="1" destOrd="0" parTransId="{A184DF15-6C38-46CE-9AA1-36BC63564FA2}" sibTransId="{A6939411-16E7-41FA-8BF4-F2145794D38A}"/>
    <dgm:cxn modelId="{9D807FA8-0842-4CEE-8FF1-DFF5B313A9C1}" type="presOf" srcId="{5BE3B786-AFEC-4CA4-B139-E12B2704FA63}" destId="{94253934-A629-45EF-B940-F10AA626BD81}" srcOrd="0" destOrd="0" presId="urn:microsoft.com/office/officeart/2005/8/layout/vList2"/>
    <dgm:cxn modelId="{EBBE7AEE-33C4-40E4-8253-813CBCE8826F}" type="presOf" srcId="{54821AC3-C294-4D60-9EAF-850DAE8FCE34}" destId="{34102003-6CD4-4261-9256-7F74D5D9B882}" srcOrd="0" destOrd="0" presId="urn:microsoft.com/office/officeart/2005/8/layout/vList2"/>
    <dgm:cxn modelId="{A4A95D3E-16CB-4845-9D95-EEECA32B03E5}" srcId="{5BE3B786-AFEC-4CA4-B139-E12B2704FA63}" destId="{760AFACB-ADEC-4025-9090-0D5712D96E37}" srcOrd="0" destOrd="0" parTransId="{2085676B-33F8-4C3F-8B09-FE2AD045FD18}" sibTransId="{0822A253-3230-4718-B16B-441912ADA8DC}"/>
    <dgm:cxn modelId="{1BEE411C-7C40-4F18-9B8C-E48447910188}" type="presOf" srcId="{4D2BEC12-FD89-4FC0-8B37-6D29311B0290}" destId="{9E19B809-23B0-4C5A-8D4A-C29DB0BEECEE}" srcOrd="0" destOrd="0" presId="urn:microsoft.com/office/officeart/2005/8/layout/vList2"/>
    <dgm:cxn modelId="{86BF68FD-3B4E-4C0A-AB80-BD4E58458E30}" srcId="{5BE3B786-AFEC-4CA4-B139-E12B2704FA63}" destId="{72C7577F-4550-489D-B9C5-6B568417F873}" srcOrd="3" destOrd="0" parTransId="{6268D944-B15F-439C-BE02-DA278ECCB634}" sibTransId="{5DD2B917-A6B5-4E66-A63A-C2C86140D3EE}"/>
    <dgm:cxn modelId="{D4D82D65-B339-4692-9588-9A917D264AB5}" srcId="{5BE3B786-AFEC-4CA4-B139-E12B2704FA63}" destId="{54821AC3-C294-4D60-9EAF-850DAE8FCE34}" srcOrd="2" destOrd="0" parTransId="{41136782-D2DF-4734-ACCA-29B6130496DB}" sibTransId="{B6462C64-99B6-4B4F-A260-B51463986AC4}"/>
    <dgm:cxn modelId="{E9EB339A-526E-4B75-9AEF-F04F744FC860}" type="presOf" srcId="{DD41FFEA-0242-4C37-88AD-6D3B85440D5C}" destId="{67C09302-5D94-4731-A708-7A1E7D497598}" srcOrd="0" destOrd="0" presId="urn:microsoft.com/office/officeart/2005/8/layout/vList2"/>
    <dgm:cxn modelId="{36FCCDA5-10DC-4175-B670-EE825CD9ACD9}" srcId="{5BE3B786-AFEC-4CA4-B139-E12B2704FA63}" destId="{4D2BEC12-FD89-4FC0-8B37-6D29311B0290}" srcOrd="4" destOrd="0" parTransId="{90414B85-3F44-4027-89BA-0FD1DB999C60}" sibTransId="{A1D838BD-91BA-49EC-87A9-27157A87C23C}"/>
    <dgm:cxn modelId="{3D6D9D0E-916F-44FB-9C20-A5AD53BC4DC2}" type="presParOf" srcId="{94253934-A629-45EF-B940-F10AA626BD81}" destId="{BB261471-C666-427B-95C1-14CD069D5D64}" srcOrd="0" destOrd="0" presId="urn:microsoft.com/office/officeart/2005/8/layout/vList2"/>
    <dgm:cxn modelId="{E6D185DF-C0CC-451A-904F-AB91F70F579D}" type="presParOf" srcId="{94253934-A629-45EF-B940-F10AA626BD81}" destId="{1E5EB38B-B6A3-4377-AE82-BA03E5928639}" srcOrd="1" destOrd="0" presId="urn:microsoft.com/office/officeart/2005/8/layout/vList2"/>
    <dgm:cxn modelId="{BE424B44-0CB2-43CA-A3C5-AAADA7A3C9FE}" type="presParOf" srcId="{94253934-A629-45EF-B940-F10AA626BD81}" destId="{67C09302-5D94-4731-A708-7A1E7D497598}" srcOrd="2" destOrd="0" presId="urn:microsoft.com/office/officeart/2005/8/layout/vList2"/>
    <dgm:cxn modelId="{A30793AD-E717-4C85-81D0-6AFD81E95B1E}" type="presParOf" srcId="{94253934-A629-45EF-B940-F10AA626BD81}" destId="{E32E928F-F1C4-49CF-AE0B-8D0E6D8FECE7}" srcOrd="3" destOrd="0" presId="urn:microsoft.com/office/officeart/2005/8/layout/vList2"/>
    <dgm:cxn modelId="{6083ABF8-BEDD-4596-BC8B-6B651AE83660}" type="presParOf" srcId="{94253934-A629-45EF-B940-F10AA626BD81}" destId="{34102003-6CD4-4261-9256-7F74D5D9B882}" srcOrd="4" destOrd="0" presId="urn:microsoft.com/office/officeart/2005/8/layout/vList2"/>
    <dgm:cxn modelId="{A97975D7-A4FC-4145-AA43-773E576DE263}" type="presParOf" srcId="{94253934-A629-45EF-B940-F10AA626BD81}" destId="{1361F105-DE0B-4631-BCA8-E4BF528B3B00}" srcOrd="5" destOrd="0" presId="urn:microsoft.com/office/officeart/2005/8/layout/vList2"/>
    <dgm:cxn modelId="{7AA30AFC-4168-438C-9DCC-68FC2DE84FAD}" type="presParOf" srcId="{94253934-A629-45EF-B940-F10AA626BD81}" destId="{55F3A427-ABE0-4B65-A870-A99624C8AA03}" srcOrd="6" destOrd="0" presId="urn:microsoft.com/office/officeart/2005/8/layout/vList2"/>
    <dgm:cxn modelId="{D96309B7-538E-4436-A71B-08D4C630791A}" type="presParOf" srcId="{94253934-A629-45EF-B940-F10AA626BD81}" destId="{849B163D-C29D-4F37-A3DE-B10EFCF44586}" srcOrd="7" destOrd="0" presId="urn:microsoft.com/office/officeart/2005/8/layout/vList2"/>
    <dgm:cxn modelId="{DF843029-BBA7-481A-B54A-94FAFBC9F3C5}" type="presParOf" srcId="{94253934-A629-45EF-B940-F10AA626BD81}" destId="{9E19B809-23B0-4C5A-8D4A-C29DB0BEECEE}"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E7C2F6-83F6-4FB7-8E2E-A5FA9B948CCF}"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kumimoji="1" lang="ja-JP" altLang="en-US"/>
        </a:p>
      </dgm:t>
    </dgm:pt>
    <dgm:pt modelId="{E04BC39D-4357-4834-90B3-8A44083AA8B4}">
      <dgm:prSet phldrT="[テキスト]"/>
      <dgm:spPr/>
      <dgm:t>
        <a:bodyPr/>
        <a:lstStyle/>
        <a:p>
          <a:r>
            <a:rPr lang="ja-JP" altLang="en-US" dirty="0" smtClean="0"/>
            <a:t>要援護者に関する個人情報の収集・共有</a:t>
          </a:r>
          <a:endParaRPr kumimoji="1" lang="ja-JP" altLang="en-US" dirty="0"/>
        </a:p>
      </dgm:t>
    </dgm:pt>
    <dgm:pt modelId="{5B119304-7322-4FD8-819A-2868566610CD}" type="parTrans" cxnId="{EB819B0C-539E-4041-BA95-12668F3BE67A}">
      <dgm:prSet/>
      <dgm:spPr/>
      <dgm:t>
        <a:bodyPr/>
        <a:lstStyle/>
        <a:p>
          <a:endParaRPr kumimoji="1" lang="ja-JP" altLang="en-US"/>
        </a:p>
      </dgm:t>
    </dgm:pt>
    <dgm:pt modelId="{2EA026E6-839C-4668-8BC2-173A54929BDC}" type="sibTrans" cxnId="{EB819B0C-539E-4041-BA95-12668F3BE67A}">
      <dgm:prSet/>
      <dgm:spPr/>
      <dgm:t>
        <a:bodyPr/>
        <a:lstStyle/>
        <a:p>
          <a:endParaRPr kumimoji="1" lang="ja-JP" altLang="en-US"/>
        </a:p>
      </dgm:t>
    </dgm:pt>
    <dgm:pt modelId="{257019A7-D3B1-4EB9-81E5-343E9EE2AF4A}">
      <dgm:prSet/>
      <dgm:spPr/>
      <dgm:t>
        <a:bodyPr/>
        <a:lstStyle/>
        <a:p>
          <a:r>
            <a:rPr lang="ja-JP" altLang="en-US" dirty="0" smtClean="0"/>
            <a:t>要援護者に対する避難支援</a:t>
          </a:r>
          <a:endParaRPr lang="en-US" altLang="ja-JP" dirty="0" smtClean="0"/>
        </a:p>
      </dgm:t>
    </dgm:pt>
    <dgm:pt modelId="{D35DB58E-09D4-4BCC-96DA-ABBE150695DA}" type="parTrans" cxnId="{382DEDC4-C1AE-4525-99E6-6CD3E1E87080}">
      <dgm:prSet/>
      <dgm:spPr/>
      <dgm:t>
        <a:bodyPr/>
        <a:lstStyle/>
        <a:p>
          <a:endParaRPr kumimoji="1" lang="ja-JP" altLang="en-US"/>
        </a:p>
      </dgm:t>
    </dgm:pt>
    <dgm:pt modelId="{90A45177-9A85-4994-AF3B-0F4E2E2FB5A2}" type="sibTrans" cxnId="{382DEDC4-C1AE-4525-99E6-6CD3E1E87080}">
      <dgm:prSet/>
      <dgm:spPr/>
      <dgm:t>
        <a:bodyPr/>
        <a:lstStyle/>
        <a:p>
          <a:endParaRPr kumimoji="1" lang="ja-JP" altLang="en-US"/>
        </a:p>
      </dgm:t>
    </dgm:pt>
    <dgm:pt modelId="{BF06EC74-6B07-4830-9376-3ACB79F0AE0A}">
      <dgm:prSet/>
      <dgm:spPr/>
      <dgm:t>
        <a:bodyPr/>
        <a:lstStyle/>
        <a:p>
          <a:r>
            <a:rPr lang="ja-JP" altLang="en-US" dirty="0" smtClean="0"/>
            <a:t>要援護者に対する避難後の支援</a:t>
          </a:r>
          <a:endParaRPr lang="en-US" altLang="ja-JP" dirty="0" smtClean="0"/>
        </a:p>
      </dgm:t>
    </dgm:pt>
    <dgm:pt modelId="{88519224-EC48-475C-BC85-771AFEDD0865}" type="parTrans" cxnId="{F493E4F0-0545-4B20-AA67-D0919126514C}">
      <dgm:prSet/>
      <dgm:spPr/>
      <dgm:t>
        <a:bodyPr/>
        <a:lstStyle/>
        <a:p>
          <a:endParaRPr kumimoji="1" lang="ja-JP" altLang="en-US"/>
        </a:p>
      </dgm:t>
    </dgm:pt>
    <dgm:pt modelId="{9C793186-11E9-49DB-81B8-DC98A335B676}" type="sibTrans" cxnId="{F493E4F0-0545-4B20-AA67-D0919126514C}">
      <dgm:prSet/>
      <dgm:spPr/>
      <dgm:t>
        <a:bodyPr/>
        <a:lstStyle/>
        <a:p>
          <a:endParaRPr kumimoji="1" lang="ja-JP" altLang="en-US"/>
        </a:p>
      </dgm:t>
    </dgm:pt>
    <dgm:pt modelId="{553BFDF3-060E-48FB-AA85-AE1233ECB178}">
      <dgm:prSet phldrT="[テキスト]"/>
      <dgm:spPr/>
      <dgm:t>
        <a:bodyPr/>
        <a:lstStyle/>
        <a:p>
          <a:r>
            <a:rPr kumimoji="1" lang="ja-JP" altLang="en-US" dirty="0" smtClean="0"/>
            <a:t>個人情報保護に関する法令を遵守しながら進めていく</a:t>
          </a:r>
          <a:endParaRPr kumimoji="1" lang="ja-JP" altLang="en-US" dirty="0"/>
        </a:p>
      </dgm:t>
    </dgm:pt>
    <dgm:pt modelId="{305E01A8-2F3C-46D7-8E73-DD7271CC08B7}" type="parTrans" cxnId="{04A915A6-507F-4A71-A455-A44223AEA2A8}">
      <dgm:prSet/>
      <dgm:spPr/>
      <dgm:t>
        <a:bodyPr/>
        <a:lstStyle/>
        <a:p>
          <a:endParaRPr kumimoji="1" lang="ja-JP" altLang="en-US"/>
        </a:p>
      </dgm:t>
    </dgm:pt>
    <dgm:pt modelId="{8E745274-6B03-4962-845F-5A48B3C560BA}" type="sibTrans" cxnId="{04A915A6-507F-4A71-A455-A44223AEA2A8}">
      <dgm:prSet/>
      <dgm:spPr/>
      <dgm:t>
        <a:bodyPr/>
        <a:lstStyle/>
        <a:p>
          <a:endParaRPr kumimoji="1" lang="ja-JP" altLang="en-US"/>
        </a:p>
      </dgm:t>
    </dgm:pt>
    <dgm:pt modelId="{27B2F99F-AFC9-45E7-A514-E43C9B6BC730}">
      <dgm:prSet/>
      <dgm:spPr/>
      <dgm:t>
        <a:bodyPr/>
        <a:lstStyle/>
        <a:p>
          <a:r>
            <a:rPr lang="ja-JP" altLang="en-US" dirty="0" smtClean="0"/>
            <a:t>個人情報の収集・共有段階において、避難場所、避難経路、避難支援者をあらかじめ選定し、記録しておく</a:t>
          </a:r>
          <a:endParaRPr lang="en-US" altLang="ja-JP" dirty="0" smtClean="0"/>
        </a:p>
      </dgm:t>
    </dgm:pt>
    <dgm:pt modelId="{1D242B75-1FFC-4B4B-8270-DEAEE84902CD}" type="parTrans" cxnId="{4649D924-4210-4779-A5DA-80A4C4A80283}">
      <dgm:prSet/>
      <dgm:spPr/>
      <dgm:t>
        <a:bodyPr/>
        <a:lstStyle/>
        <a:p>
          <a:endParaRPr kumimoji="1" lang="ja-JP" altLang="en-US"/>
        </a:p>
      </dgm:t>
    </dgm:pt>
    <dgm:pt modelId="{6B3C7A33-92DC-497D-B85E-1F70B0A5A92C}" type="sibTrans" cxnId="{4649D924-4210-4779-A5DA-80A4C4A80283}">
      <dgm:prSet/>
      <dgm:spPr/>
      <dgm:t>
        <a:bodyPr/>
        <a:lstStyle/>
        <a:p>
          <a:endParaRPr kumimoji="1" lang="ja-JP" altLang="en-US"/>
        </a:p>
      </dgm:t>
    </dgm:pt>
    <dgm:pt modelId="{9C389D36-CB23-4ED7-8C5C-65592E27EEDF}">
      <dgm:prSet/>
      <dgm:spPr/>
      <dgm:t>
        <a:bodyPr/>
        <a:lstStyle/>
        <a:p>
          <a:r>
            <a:rPr lang="ja-JP" altLang="en-US" dirty="0" smtClean="0"/>
            <a:t>医療・介護サービス等の継続　</a:t>
          </a:r>
          <a:endParaRPr lang="en-US" altLang="ja-JP" dirty="0" smtClean="0"/>
        </a:p>
      </dgm:t>
    </dgm:pt>
    <dgm:pt modelId="{9DD208B8-6864-4910-B8E3-C98A8D2F9A17}" type="parTrans" cxnId="{354A83B1-6948-40C8-A743-A7FEE70C3D85}">
      <dgm:prSet/>
      <dgm:spPr/>
      <dgm:t>
        <a:bodyPr/>
        <a:lstStyle/>
        <a:p>
          <a:endParaRPr kumimoji="1" lang="ja-JP" altLang="en-US"/>
        </a:p>
      </dgm:t>
    </dgm:pt>
    <dgm:pt modelId="{A728BF58-84EB-4A27-A3D3-8F060D2DC247}" type="sibTrans" cxnId="{354A83B1-6948-40C8-A743-A7FEE70C3D85}">
      <dgm:prSet/>
      <dgm:spPr/>
      <dgm:t>
        <a:bodyPr/>
        <a:lstStyle/>
        <a:p>
          <a:endParaRPr kumimoji="1" lang="ja-JP" altLang="en-US"/>
        </a:p>
      </dgm:t>
    </dgm:pt>
    <dgm:pt modelId="{F700C31E-496C-4E40-BF16-96AE2ABAC6BA}">
      <dgm:prSet/>
      <dgm:spPr/>
      <dgm:t>
        <a:bodyPr/>
        <a:lstStyle/>
        <a:p>
          <a:r>
            <a:rPr lang="ja-JP" altLang="en-US" dirty="0" smtClean="0"/>
            <a:t>避難後に配慮すべき情報もあらかじめ収集・共有しておく</a:t>
          </a:r>
          <a:endParaRPr lang="en-US" altLang="ja-JP" dirty="0" smtClean="0"/>
        </a:p>
      </dgm:t>
    </dgm:pt>
    <dgm:pt modelId="{3D2E32B3-2AD0-4885-A10B-A0C52B4EDE2B}" type="parTrans" cxnId="{5B0A6AC4-E515-47C5-957D-63A7DCE8FCE9}">
      <dgm:prSet/>
      <dgm:spPr/>
      <dgm:t>
        <a:bodyPr/>
        <a:lstStyle/>
        <a:p>
          <a:endParaRPr kumimoji="1" lang="ja-JP" altLang="en-US"/>
        </a:p>
      </dgm:t>
    </dgm:pt>
    <dgm:pt modelId="{56854D88-F357-4FAF-B099-31B2D64A8626}" type="sibTrans" cxnId="{5B0A6AC4-E515-47C5-957D-63A7DCE8FCE9}">
      <dgm:prSet/>
      <dgm:spPr/>
      <dgm:t>
        <a:bodyPr/>
        <a:lstStyle/>
        <a:p>
          <a:endParaRPr kumimoji="1" lang="ja-JP" altLang="en-US"/>
        </a:p>
      </dgm:t>
    </dgm:pt>
    <dgm:pt modelId="{4FAF31D5-1A2A-4672-B48C-0AFC0AF3D89D}" type="pres">
      <dgm:prSet presAssocID="{5DE7C2F6-83F6-4FB7-8E2E-A5FA9B948CCF}" presName="outerComposite" presStyleCnt="0">
        <dgm:presLayoutVars>
          <dgm:chMax val="5"/>
          <dgm:dir/>
          <dgm:resizeHandles val="exact"/>
        </dgm:presLayoutVars>
      </dgm:prSet>
      <dgm:spPr/>
      <dgm:t>
        <a:bodyPr/>
        <a:lstStyle/>
        <a:p>
          <a:endParaRPr kumimoji="1" lang="ja-JP" altLang="en-US"/>
        </a:p>
      </dgm:t>
    </dgm:pt>
    <dgm:pt modelId="{6EDAE788-6A28-4E81-AE46-82BF02F08F51}" type="pres">
      <dgm:prSet presAssocID="{5DE7C2F6-83F6-4FB7-8E2E-A5FA9B948CCF}" presName="dummyMaxCanvas" presStyleCnt="0">
        <dgm:presLayoutVars/>
      </dgm:prSet>
      <dgm:spPr/>
    </dgm:pt>
    <dgm:pt modelId="{67EE5BBF-F5FF-49CD-9AFB-E4A167D003E7}" type="pres">
      <dgm:prSet presAssocID="{5DE7C2F6-83F6-4FB7-8E2E-A5FA9B948CCF}" presName="ThreeNodes_1" presStyleLbl="node1" presStyleIdx="0" presStyleCnt="3">
        <dgm:presLayoutVars>
          <dgm:bulletEnabled val="1"/>
        </dgm:presLayoutVars>
      </dgm:prSet>
      <dgm:spPr/>
      <dgm:t>
        <a:bodyPr/>
        <a:lstStyle/>
        <a:p>
          <a:endParaRPr kumimoji="1" lang="ja-JP" altLang="en-US"/>
        </a:p>
      </dgm:t>
    </dgm:pt>
    <dgm:pt modelId="{9F95D259-4E11-4340-8D56-A4FB9D81D711}" type="pres">
      <dgm:prSet presAssocID="{5DE7C2F6-83F6-4FB7-8E2E-A5FA9B948CCF}" presName="ThreeNodes_2" presStyleLbl="node1" presStyleIdx="1" presStyleCnt="3">
        <dgm:presLayoutVars>
          <dgm:bulletEnabled val="1"/>
        </dgm:presLayoutVars>
      </dgm:prSet>
      <dgm:spPr/>
      <dgm:t>
        <a:bodyPr/>
        <a:lstStyle/>
        <a:p>
          <a:endParaRPr kumimoji="1" lang="ja-JP" altLang="en-US"/>
        </a:p>
      </dgm:t>
    </dgm:pt>
    <dgm:pt modelId="{769848EA-CAF9-4604-8292-BC366A0E42BD}" type="pres">
      <dgm:prSet presAssocID="{5DE7C2F6-83F6-4FB7-8E2E-A5FA9B948CCF}" presName="ThreeNodes_3" presStyleLbl="node1" presStyleIdx="2" presStyleCnt="3">
        <dgm:presLayoutVars>
          <dgm:bulletEnabled val="1"/>
        </dgm:presLayoutVars>
      </dgm:prSet>
      <dgm:spPr/>
      <dgm:t>
        <a:bodyPr/>
        <a:lstStyle/>
        <a:p>
          <a:endParaRPr kumimoji="1" lang="ja-JP" altLang="en-US"/>
        </a:p>
      </dgm:t>
    </dgm:pt>
    <dgm:pt modelId="{8A1C24A1-EE69-4B55-996B-E246A2F9BADB}" type="pres">
      <dgm:prSet presAssocID="{5DE7C2F6-83F6-4FB7-8E2E-A5FA9B948CCF}" presName="ThreeConn_1-2" presStyleLbl="fgAccFollowNode1" presStyleIdx="0" presStyleCnt="2">
        <dgm:presLayoutVars>
          <dgm:bulletEnabled val="1"/>
        </dgm:presLayoutVars>
      </dgm:prSet>
      <dgm:spPr/>
      <dgm:t>
        <a:bodyPr/>
        <a:lstStyle/>
        <a:p>
          <a:endParaRPr kumimoji="1" lang="ja-JP" altLang="en-US"/>
        </a:p>
      </dgm:t>
    </dgm:pt>
    <dgm:pt modelId="{16C8E7EF-3917-4E1E-A0F9-BE5FCD74C40F}" type="pres">
      <dgm:prSet presAssocID="{5DE7C2F6-83F6-4FB7-8E2E-A5FA9B948CCF}" presName="ThreeConn_2-3" presStyleLbl="fgAccFollowNode1" presStyleIdx="1" presStyleCnt="2">
        <dgm:presLayoutVars>
          <dgm:bulletEnabled val="1"/>
        </dgm:presLayoutVars>
      </dgm:prSet>
      <dgm:spPr/>
      <dgm:t>
        <a:bodyPr/>
        <a:lstStyle/>
        <a:p>
          <a:endParaRPr kumimoji="1" lang="ja-JP" altLang="en-US"/>
        </a:p>
      </dgm:t>
    </dgm:pt>
    <dgm:pt modelId="{18055AFD-1936-4B0D-B2B0-24CBDA36AF99}" type="pres">
      <dgm:prSet presAssocID="{5DE7C2F6-83F6-4FB7-8E2E-A5FA9B948CCF}" presName="ThreeNodes_1_text" presStyleLbl="node1" presStyleIdx="2" presStyleCnt="3">
        <dgm:presLayoutVars>
          <dgm:bulletEnabled val="1"/>
        </dgm:presLayoutVars>
      </dgm:prSet>
      <dgm:spPr/>
      <dgm:t>
        <a:bodyPr/>
        <a:lstStyle/>
        <a:p>
          <a:endParaRPr kumimoji="1" lang="ja-JP" altLang="en-US"/>
        </a:p>
      </dgm:t>
    </dgm:pt>
    <dgm:pt modelId="{B72175F8-BFC3-4A9C-8802-5FA193926F79}" type="pres">
      <dgm:prSet presAssocID="{5DE7C2F6-83F6-4FB7-8E2E-A5FA9B948CCF}" presName="ThreeNodes_2_text" presStyleLbl="node1" presStyleIdx="2" presStyleCnt="3">
        <dgm:presLayoutVars>
          <dgm:bulletEnabled val="1"/>
        </dgm:presLayoutVars>
      </dgm:prSet>
      <dgm:spPr/>
      <dgm:t>
        <a:bodyPr/>
        <a:lstStyle/>
        <a:p>
          <a:endParaRPr kumimoji="1" lang="ja-JP" altLang="en-US"/>
        </a:p>
      </dgm:t>
    </dgm:pt>
    <dgm:pt modelId="{07FDDE7A-85E7-4F09-AA79-6A2920402702}" type="pres">
      <dgm:prSet presAssocID="{5DE7C2F6-83F6-4FB7-8E2E-A5FA9B948CCF}" presName="ThreeNodes_3_text" presStyleLbl="node1" presStyleIdx="2" presStyleCnt="3">
        <dgm:presLayoutVars>
          <dgm:bulletEnabled val="1"/>
        </dgm:presLayoutVars>
      </dgm:prSet>
      <dgm:spPr/>
      <dgm:t>
        <a:bodyPr/>
        <a:lstStyle/>
        <a:p>
          <a:endParaRPr kumimoji="1" lang="ja-JP" altLang="en-US"/>
        </a:p>
      </dgm:t>
    </dgm:pt>
  </dgm:ptLst>
  <dgm:cxnLst>
    <dgm:cxn modelId="{291A3FDA-4B42-48CC-A32C-659DD850F228}" type="presOf" srcId="{F700C31E-496C-4E40-BF16-96AE2ABAC6BA}" destId="{07FDDE7A-85E7-4F09-AA79-6A2920402702}" srcOrd="1" destOrd="2" presId="urn:microsoft.com/office/officeart/2005/8/layout/vProcess5"/>
    <dgm:cxn modelId="{93C98C89-6B94-4D5D-868C-DA5D2A76D650}" type="presOf" srcId="{BF06EC74-6B07-4830-9376-3ACB79F0AE0A}" destId="{769848EA-CAF9-4604-8292-BC366A0E42BD}" srcOrd="0" destOrd="0" presId="urn:microsoft.com/office/officeart/2005/8/layout/vProcess5"/>
    <dgm:cxn modelId="{A04F4CDF-973E-48AC-BAAF-91F7C36A3173}" type="presOf" srcId="{553BFDF3-060E-48FB-AA85-AE1233ECB178}" destId="{18055AFD-1936-4B0D-B2B0-24CBDA36AF99}" srcOrd="1" destOrd="1" presId="urn:microsoft.com/office/officeart/2005/8/layout/vProcess5"/>
    <dgm:cxn modelId="{2476EE0A-8604-44AA-BDF0-D3A318AA53C8}" type="presOf" srcId="{27B2F99F-AFC9-45E7-A514-E43C9B6BC730}" destId="{9F95D259-4E11-4340-8D56-A4FB9D81D711}" srcOrd="0" destOrd="1" presId="urn:microsoft.com/office/officeart/2005/8/layout/vProcess5"/>
    <dgm:cxn modelId="{4649D924-4210-4779-A5DA-80A4C4A80283}" srcId="{257019A7-D3B1-4EB9-81E5-343E9EE2AF4A}" destId="{27B2F99F-AFC9-45E7-A514-E43C9B6BC730}" srcOrd="0" destOrd="0" parTransId="{1D242B75-1FFC-4B4B-8270-DEAEE84902CD}" sibTransId="{6B3C7A33-92DC-497D-B85E-1F70B0A5A92C}"/>
    <dgm:cxn modelId="{382DEDC4-C1AE-4525-99E6-6CD3E1E87080}" srcId="{5DE7C2F6-83F6-4FB7-8E2E-A5FA9B948CCF}" destId="{257019A7-D3B1-4EB9-81E5-343E9EE2AF4A}" srcOrd="1" destOrd="0" parTransId="{D35DB58E-09D4-4BCC-96DA-ABBE150695DA}" sibTransId="{90A45177-9A85-4994-AF3B-0F4E2E2FB5A2}"/>
    <dgm:cxn modelId="{F493E4F0-0545-4B20-AA67-D0919126514C}" srcId="{5DE7C2F6-83F6-4FB7-8E2E-A5FA9B948CCF}" destId="{BF06EC74-6B07-4830-9376-3ACB79F0AE0A}" srcOrd="2" destOrd="0" parTransId="{88519224-EC48-475C-BC85-771AFEDD0865}" sibTransId="{9C793186-11E9-49DB-81B8-DC98A335B676}"/>
    <dgm:cxn modelId="{17C3FD50-7C16-49F7-93E4-7EC007330DF4}" type="presOf" srcId="{F700C31E-496C-4E40-BF16-96AE2ABAC6BA}" destId="{769848EA-CAF9-4604-8292-BC366A0E42BD}" srcOrd="0" destOrd="2" presId="urn:microsoft.com/office/officeart/2005/8/layout/vProcess5"/>
    <dgm:cxn modelId="{4D7868FC-9AF6-4A16-AD27-3A79E9B03266}" type="presOf" srcId="{90A45177-9A85-4994-AF3B-0F4E2E2FB5A2}" destId="{16C8E7EF-3917-4E1E-A0F9-BE5FCD74C40F}" srcOrd="0" destOrd="0" presId="urn:microsoft.com/office/officeart/2005/8/layout/vProcess5"/>
    <dgm:cxn modelId="{33226AC0-BDE6-4AF0-BCD2-7D2F152AE351}" type="presOf" srcId="{E04BC39D-4357-4834-90B3-8A44083AA8B4}" destId="{67EE5BBF-F5FF-49CD-9AFB-E4A167D003E7}" srcOrd="0" destOrd="0" presId="urn:microsoft.com/office/officeart/2005/8/layout/vProcess5"/>
    <dgm:cxn modelId="{EB819B0C-539E-4041-BA95-12668F3BE67A}" srcId="{5DE7C2F6-83F6-4FB7-8E2E-A5FA9B948CCF}" destId="{E04BC39D-4357-4834-90B3-8A44083AA8B4}" srcOrd="0" destOrd="0" parTransId="{5B119304-7322-4FD8-819A-2868566610CD}" sibTransId="{2EA026E6-839C-4668-8BC2-173A54929BDC}"/>
    <dgm:cxn modelId="{354A83B1-6948-40C8-A743-A7FEE70C3D85}" srcId="{BF06EC74-6B07-4830-9376-3ACB79F0AE0A}" destId="{9C389D36-CB23-4ED7-8C5C-65592E27EEDF}" srcOrd="0" destOrd="0" parTransId="{9DD208B8-6864-4910-B8E3-C98A8D2F9A17}" sibTransId="{A728BF58-84EB-4A27-A3D3-8F060D2DC247}"/>
    <dgm:cxn modelId="{4A71AC2B-1533-422E-89A8-4D4A775641AA}" type="presOf" srcId="{9C389D36-CB23-4ED7-8C5C-65592E27EEDF}" destId="{07FDDE7A-85E7-4F09-AA79-6A2920402702}" srcOrd="1" destOrd="1" presId="urn:microsoft.com/office/officeart/2005/8/layout/vProcess5"/>
    <dgm:cxn modelId="{FDC80F88-44B5-4F62-9D9C-BC90912CA4AC}" type="presOf" srcId="{BF06EC74-6B07-4830-9376-3ACB79F0AE0A}" destId="{07FDDE7A-85E7-4F09-AA79-6A2920402702}" srcOrd="1" destOrd="0" presId="urn:microsoft.com/office/officeart/2005/8/layout/vProcess5"/>
    <dgm:cxn modelId="{5B0A6AC4-E515-47C5-957D-63A7DCE8FCE9}" srcId="{BF06EC74-6B07-4830-9376-3ACB79F0AE0A}" destId="{F700C31E-496C-4E40-BF16-96AE2ABAC6BA}" srcOrd="1" destOrd="0" parTransId="{3D2E32B3-2AD0-4885-A10B-A0C52B4EDE2B}" sibTransId="{56854D88-F357-4FAF-B099-31B2D64A8626}"/>
    <dgm:cxn modelId="{520B7E01-F3E8-43F8-A062-ECABE0818C9D}" type="presOf" srcId="{5DE7C2F6-83F6-4FB7-8E2E-A5FA9B948CCF}" destId="{4FAF31D5-1A2A-4672-B48C-0AFC0AF3D89D}" srcOrd="0" destOrd="0" presId="urn:microsoft.com/office/officeart/2005/8/layout/vProcess5"/>
    <dgm:cxn modelId="{8DA89E86-1DCB-48EF-9EBB-1833F893716C}" type="presOf" srcId="{E04BC39D-4357-4834-90B3-8A44083AA8B4}" destId="{18055AFD-1936-4B0D-B2B0-24CBDA36AF99}" srcOrd="1" destOrd="0" presId="urn:microsoft.com/office/officeart/2005/8/layout/vProcess5"/>
    <dgm:cxn modelId="{FFE7E1C4-FBB7-4BEF-A5D6-00A7F9A8382C}" type="presOf" srcId="{257019A7-D3B1-4EB9-81E5-343E9EE2AF4A}" destId="{9F95D259-4E11-4340-8D56-A4FB9D81D711}" srcOrd="0" destOrd="0" presId="urn:microsoft.com/office/officeart/2005/8/layout/vProcess5"/>
    <dgm:cxn modelId="{102F9161-C5A3-46BF-A41E-626E35B45B83}" type="presOf" srcId="{27B2F99F-AFC9-45E7-A514-E43C9B6BC730}" destId="{B72175F8-BFC3-4A9C-8802-5FA193926F79}" srcOrd="1" destOrd="1" presId="urn:microsoft.com/office/officeart/2005/8/layout/vProcess5"/>
    <dgm:cxn modelId="{8577456C-D25D-4639-B2AE-348FD42BB59E}" type="presOf" srcId="{553BFDF3-060E-48FB-AA85-AE1233ECB178}" destId="{67EE5BBF-F5FF-49CD-9AFB-E4A167D003E7}" srcOrd="0" destOrd="1" presId="urn:microsoft.com/office/officeart/2005/8/layout/vProcess5"/>
    <dgm:cxn modelId="{098DABE6-A489-4944-93A6-8A05F07E38A4}" type="presOf" srcId="{9C389D36-CB23-4ED7-8C5C-65592E27EEDF}" destId="{769848EA-CAF9-4604-8292-BC366A0E42BD}" srcOrd="0" destOrd="1" presId="urn:microsoft.com/office/officeart/2005/8/layout/vProcess5"/>
    <dgm:cxn modelId="{7FD4CC8E-47F7-4CFC-80AE-423C4914A184}" type="presOf" srcId="{257019A7-D3B1-4EB9-81E5-343E9EE2AF4A}" destId="{B72175F8-BFC3-4A9C-8802-5FA193926F79}" srcOrd="1" destOrd="0" presId="urn:microsoft.com/office/officeart/2005/8/layout/vProcess5"/>
    <dgm:cxn modelId="{0428132F-4EF3-4F83-93A7-6FAC316CAE38}" type="presOf" srcId="{2EA026E6-839C-4668-8BC2-173A54929BDC}" destId="{8A1C24A1-EE69-4B55-996B-E246A2F9BADB}" srcOrd="0" destOrd="0" presId="urn:microsoft.com/office/officeart/2005/8/layout/vProcess5"/>
    <dgm:cxn modelId="{04A915A6-507F-4A71-A455-A44223AEA2A8}" srcId="{E04BC39D-4357-4834-90B3-8A44083AA8B4}" destId="{553BFDF3-060E-48FB-AA85-AE1233ECB178}" srcOrd="0" destOrd="0" parTransId="{305E01A8-2F3C-46D7-8E73-DD7271CC08B7}" sibTransId="{8E745274-6B03-4962-845F-5A48B3C560BA}"/>
    <dgm:cxn modelId="{41AB8B50-549E-4A0F-BE56-3F11F07DD6F6}" type="presParOf" srcId="{4FAF31D5-1A2A-4672-B48C-0AFC0AF3D89D}" destId="{6EDAE788-6A28-4E81-AE46-82BF02F08F51}" srcOrd="0" destOrd="0" presId="urn:microsoft.com/office/officeart/2005/8/layout/vProcess5"/>
    <dgm:cxn modelId="{669D0BA6-EECA-4879-BA7C-53F778A4A70C}" type="presParOf" srcId="{4FAF31D5-1A2A-4672-B48C-0AFC0AF3D89D}" destId="{67EE5BBF-F5FF-49CD-9AFB-E4A167D003E7}" srcOrd="1" destOrd="0" presId="urn:microsoft.com/office/officeart/2005/8/layout/vProcess5"/>
    <dgm:cxn modelId="{38EE9AD0-CD46-4E81-8305-045DD61EBC59}" type="presParOf" srcId="{4FAF31D5-1A2A-4672-B48C-0AFC0AF3D89D}" destId="{9F95D259-4E11-4340-8D56-A4FB9D81D711}" srcOrd="2" destOrd="0" presId="urn:microsoft.com/office/officeart/2005/8/layout/vProcess5"/>
    <dgm:cxn modelId="{26D6D036-673E-4A13-9687-5A92D48CC9B4}" type="presParOf" srcId="{4FAF31D5-1A2A-4672-B48C-0AFC0AF3D89D}" destId="{769848EA-CAF9-4604-8292-BC366A0E42BD}" srcOrd="3" destOrd="0" presId="urn:microsoft.com/office/officeart/2005/8/layout/vProcess5"/>
    <dgm:cxn modelId="{40106D34-9E22-4C3B-A808-E94FA5704DAE}" type="presParOf" srcId="{4FAF31D5-1A2A-4672-B48C-0AFC0AF3D89D}" destId="{8A1C24A1-EE69-4B55-996B-E246A2F9BADB}" srcOrd="4" destOrd="0" presId="urn:microsoft.com/office/officeart/2005/8/layout/vProcess5"/>
    <dgm:cxn modelId="{27F5993D-D78B-426A-90E4-51ABA1567F5E}" type="presParOf" srcId="{4FAF31D5-1A2A-4672-B48C-0AFC0AF3D89D}" destId="{16C8E7EF-3917-4E1E-A0F9-BE5FCD74C40F}" srcOrd="5" destOrd="0" presId="urn:microsoft.com/office/officeart/2005/8/layout/vProcess5"/>
    <dgm:cxn modelId="{640712CF-9C5B-4AA0-B826-F44ADADA1C4D}" type="presParOf" srcId="{4FAF31D5-1A2A-4672-B48C-0AFC0AF3D89D}" destId="{18055AFD-1936-4B0D-B2B0-24CBDA36AF99}" srcOrd="6" destOrd="0" presId="urn:microsoft.com/office/officeart/2005/8/layout/vProcess5"/>
    <dgm:cxn modelId="{064E3AC2-8713-42A7-A6BF-59B3274C2222}" type="presParOf" srcId="{4FAF31D5-1A2A-4672-B48C-0AFC0AF3D89D}" destId="{B72175F8-BFC3-4A9C-8802-5FA193926F79}" srcOrd="7" destOrd="0" presId="urn:microsoft.com/office/officeart/2005/8/layout/vProcess5"/>
    <dgm:cxn modelId="{931E0072-9561-452D-A32E-D04F4A6D82EB}" type="presParOf" srcId="{4FAF31D5-1A2A-4672-B48C-0AFC0AF3D89D}" destId="{07FDDE7A-85E7-4F09-AA79-6A2920402702}"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A1AF0-CB7A-4603-B3FD-AD5AD2FA3A57}"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F84FBA84-48B4-491A-8B20-A69D2BF0EFC8}">
      <dgm:prSet phldrT="[テキスト]"/>
      <dgm:spPr/>
      <dgm:t>
        <a:bodyPr/>
        <a:lstStyle/>
        <a:p>
          <a:r>
            <a:rPr kumimoji="1" lang="ja-JP" altLang="en-US" dirty="0" smtClean="0"/>
            <a:t>台帳を作ることが自己目的化してはいけない</a:t>
          </a:r>
          <a:endParaRPr kumimoji="1" lang="ja-JP" altLang="en-US" dirty="0"/>
        </a:p>
      </dgm:t>
    </dgm:pt>
    <dgm:pt modelId="{48BDB43B-4028-4979-9BF7-2A9C306DE17D}" type="parTrans" cxnId="{24EDB492-4C1C-45A2-8370-AEC8A6C34263}">
      <dgm:prSet/>
      <dgm:spPr/>
      <dgm:t>
        <a:bodyPr/>
        <a:lstStyle/>
        <a:p>
          <a:endParaRPr kumimoji="1" lang="ja-JP" altLang="en-US"/>
        </a:p>
      </dgm:t>
    </dgm:pt>
    <dgm:pt modelId="{1B4C2735-FAE9-4B70-826C-3B3C0B39E9AA}" type="sibTrans" cxnId="{24EDB492-4C1C-45A2-8370-AEC8A6C34263}">
      <dgm:prSet/>
      <dgm:spPr/>
      <dgm:t>
        <a:bodyPr/>
        <a:lstStyle/>
        <a:p>
          <a:endParaRPr kumimoji="1" lang="ja-JP" altLang="en-US"/>
        </a:p>
      </dgm:t>
    </dgm:pt>
    <dgm:pt modelId="{25C75D4D-5E07-4D82-A112-FC3ECA2FACEA}">
      <dgm:prSet/>
      <dgm:spPr/>
      <dgm:t>
        <a:bodyPr/>
        <a:lstStyle/>
        <a:p>
          <a:r>
            <a:rPr kumimoji="1" lang="ja-JP" altLang="en-US" dirty="0" smtClean="0"/>
            <a:t>台帳づくりをきっかけにコミュニケーションを図ってもらう</a:t>
          </a:r>
          <a:endParaRPr kumimoji="1" lang="en-US" altLang="ja-JP" dirty="0" smtClean="0"/>
        </a:p>
      </dgm:t>
    </dgm:pt>
    <dgm:pt modelId="{334AF8A1-3BEE-4469-8CAC-F8B90E70C4FE}" type="parTrans" cxnId="{244E4729-6FAA-46FC-8C5B-6104B57201A0}">
      <dgm:prSet/>
      <dgm:spPr/>
      <dgm:t>
        <a:bodyPr/>
        <a:lstStyle/>
        <a:p>
          <a:endParaRPr kumimoji="1" lang="ja-JP" altLang="en-US"/>
        </a:p>
      </dgm:t>
    </dgm:pt>
    <dgm:pt modelId="{C5F24EEB-2FBF-43D4-A79D-457648FDC9E0}" type="sibTrans" cxnId="{244E4729-6FAA-46FC-8C5B-6104B57201A0}">
      <dgm:prSet/>
      <dgm:spPr/>
      <dgm:t>
        <a:bodyPr/>
        <a:lstStyle/>
        <a:p>
          <a:endParaRPr kumimoji="1" lang="ja-JP" altLang="en-US"/>
        </a:p>
      </dgm:t>
    </dgm:pt>
    <dgm:pt modelId="{28302A31-9E71-4F29-9F4B-890E6188595E}">
      <dgm:prSet/>
      <dgm:spPr/>
      <dgm:t>
        <a:bodyPr/>
        <a:lstStyle/>
        <a:p>
          <a:r>
            <a:rPr kumimoji="1" lang="ja-JP" altLang="en-US" dirty="0" smtClean="0"/>
            <a:t>「記録」ではなくて、普段からの「記憶」が大事</a:t>
          </a:r>
          <a:endParaRPr kumimoji="1" lang="ja-JP" altLang="en-US" dirty="0"/>
        </a:p>
      </dgm:t>
    </dgm:pt>
    <dgm:pt modelId="{EA074977-A055-472F-B9B1-47572737E57E}" type="parTrans" cxnId="{FDB81188-CD02-4D4D-90CE-D69B15EEC490}">
      <dgm:prSet/>
      <dgm:spPr/>
      <dgm:t>
        <a:bodyPr/>
        <a:lstStyle/>
        <a:p>
          <a:endParaRPr kumimoji="1" lang="ja-JP" altLang="en-US"/>
        </a:p>
      </dgm:t>
    </dgm:pt>
    <dgm:pt modelId="{F1670E11-98AF-4982-A353-E03D191AB28C}" type="sibTrans" cxnId="{FDB81188-CD02-4D4D-90CE-D69B15EEC490}">
      <dgm:prSet/>
      <dgm:spPr/>
      <dgm:t>
        <a:bodyPr/>
        <a:lstStyle/>
        <a:p>
          <a:endParaRPr kumimoji="1" lang="ja-JP" altLang="en-US"/>
        </a:p>
      </dgm:t>
    </dgm:pt>
    <dgm:pt modelId="{F0698EF2-BD9C-4166-B7CF-40BAF06EEE20}">
      <dgm:prSet phldrT="[テキスト]"/>
      <dgm:spPr/>
      <dgm:t>
        <a:bodyPr/>
        <a:lstStyle/>
        <a:p>
          <a:r>
            <a:rPr kumimoji="1" lang="ja-JP" altLang="en-US" dirty="0" smtClean="0"/>
            <a:t>台帳を作ったら終わりというわけではない</a:t>
          </a:r>
          <a:endParaRPr kumimoji="1" lang="ja-JP" altLang="en-US" dirty="0"/>
        </a:p>
      </dgm:t>
    </dgm:pt>
    <dgm:pt modelId="{60585508-05DC-4871-9FBE-6767B2922108}" type="parTrans" cxnId="{39C143F9-3A8E-4196-AEB7-E03BA041CCD7}">
      <dgm:prSet/>
      <dgm:spPr/>
      <dgm:t>
        <a:bodyPr/>
        <a:lstStyle/>
        <a:p>
          <a:endParaRPr kumimoji="1" lang="ja-JP" altLang="en-US"/>
        </a:p>
      </dgm:t>
    </dgm:pt>
    <dgm:pt modelId="{499C7971-8DF5-42CC-85A6-DC5BA7263A90}" type="sibTrans" cxnId="{39C143F9-3A8E-4196-AEB7-E03BA041CCD7}">
      <dgm:prSet/>
      <dgm:spPr/>
      <dgm:t>
        <a:bodyPr/>
        <a:lstStyle/>
        <a:p>
          <a:endParaRPr kumimoji="1" lang="ja-JP" altLang="en-US"/>
        </a:p>
      </dgm:t>
    </dgm:pt>
    <dgm:pt modelId="{11D330E9-DCAC-40B6-AB12-7B4CFDAC0045}" type="pres">
      <dgm:prSet presAssocID="{702A1AF0-CB7A-4603-B3FD-AD5AD2FA3A57}" presName="linear" presStyleCnt="0">
        <dgm:presLayoutVars>
          <dgm:animLvl val="lvl"/>
          <dgm:resizeHandles val="exact"/>
        </dgm:presLayoutVars>
      </dgm:prSet>
      <dgm:spPr/>
      <dgm:t>
        <a:bodyPr/>
        <a:lstStyle/>
        <a:p>
          <a:endParaRPr kumimoji="1" lang="ja-JP" altLang="en-US"/>
        </a:p>
      </dgm:t>
    </dgm:pt>
    <dgm:pt modelId="{50C542CA-2F6C-4F12-9EE6-154ADD266CCD}" type="pres">
      <dgm:prSet presAssocID="{F84FBA84-48B4-491A-8B20-A69D2BF0EFC8}" presName="parentText" presStyleLbl="node1" presStyleIdx="0" presStyleCnt="4" custLinFactNeighborX="-840">
        <dgm:presLayoutVars>
          <dgm:chMax val="0"/>
          <dgm:bulletEnabled val="1"/>
        </dgm:presLayoutVars>
      </dgm:prSet>
      <dgm:spPr/>
      <dgm:t>
        <a:bodyPr/>
        <a:lstStyle/>
        <a:p>
          <a:endParaRPr kumimoji="1" lang="ja-JP" altLang="en-US"/>
        </a:p>
      </dgm:t>
    </dgm:pt>
    <dgm:pt modelId="{88F30D8C-41C9-45D0-89D1-FAFC1C517E5C}" type="pres">
      <dgm:prSet presAssocID="{1B4C2735-FAE9-4B70-826C-3B3C0B39E9AA}" presName="spacer" presStyleCnt="0"/>
      <dgm:spPr/>
    </dgm:pt>
    <dgm:pt modelId="{A9752BE4-AC4D-46D3-ABE0-813502650FC3}" type="pres">
      <dgm:prSet presAssocID="{F0698EF2-BD9C-4166-B7CF-40BAF06EEE20}" presName="parentText" presStyleLbl="node1" presStyleIdx="1" presStyleCnt="4">
        <dgm:presLayoutVars>
          <dgm:chMax val="0"/>
          <dgm:bulletEnabled val="1"/>
        </dgm:presLayoutVars>
      </dgm:prSet>
      <dgm:spPr/>
      <dgm:t>
        <a:bodyPr/>
        <a:lstStyle/>
        <a:p>
          <a:endParaRPr kumimoji="1" lang="ja-JP" altLang="en-US"/>
        </a:p>
      </dgm:t>
    </dgm:pt>
    <dgm:pt modelId="{1F2258C8-8F47-4C82-B1E2-DBD77D6926E7}" type="pres">
      <dgm:prSet presAssocID="{499C7971-8DF5-42CC-85A6-DC5BA7263A90}" presName="spacer" presStyleCnt="0"/>
      <dgm:spPr/>
    </dgm:pt>
    <dgm:pt modelId="{9744BE52-E9AC-4327-BF45-610CDD0B1D04}" type="pres">
      <dgm:prSet presAssocID="{25C75D4D-5E07-4D82-A112-FC3ECA2FACEA}" presName="parentText" presStyleLbl="node1" presStyleIdx="2" presStyleCnt="4">
        <dgm:presLayoutVars>
          <dgm:chMax val="0"/>
          <dgm:bulletEnabled val="1"/>
        </dgm:presLayoutVars>
      </dgm:prSet>
      <dgm:spPr/>
      <dgm:t>
        <a:bodyPr/>
        <a:lstStyle/>
        <a:p>
          <a:endParaRPr kumimoji="1" lang="ja-JP" altLang="en-US"/>
        </a:p>
      </dgm:t>
    </dgm:pt>
    <dgm:pt modelId="{068714FC-F3BC-4CEA-8581-718526C54DF5}" type="pres">
      <dgm:prSet presAssocID="{C5F24EEB-2FBF-43D4-A79D-457648FDC9E0}" presName="spacer" presStyleCnt="0"/>
      <dgm:spPr/>
    </dgm:pt>
    <dgm:pt modelId="{7E9658E2-9327-4249-8B55-F7B2E92951F1}" type="pres">
      <dgm:prSet presAssocID="{28302A31-9E71-4F29-9F4B-890E6188595E}" presName="parentText" presStyleLbl="node1" presStyleIdx="3" presStyleCnt="4">
        <dgm:presLayoutVars>
          <dgm:chMax val="0"/>
          <dgm:bulletEnabled val="1"/>
        </dgm:presLayoutVars>
      </dgm:prSet>
      <dgm:spPr/>
      <dgm:t>
        <a:bodyPr/>
        <a:lstStyle/>
        <a:p>
          <a:endParaRPr kumimoji="1" lang="ja-JP" altLang="en-US"/>
        </a:p>
      </dgm:t>
    </dgm:pt>
  </dgm:ptLst>
  <dgm:cxnLst>
    <dgm:cxn modelId="{39C143F9-3A8E-4196-AEB7-E03BA041CCD7}" srcId="{702A1AF0-CB7A-4603-B3FD-AD5AD2FA3A57}" destId="{F0698EF2-BD9C-4166-B7CF-40BAF06EEE20}" srcOrd="1" destOrd="0" parTransId="{60585508-05DC-4871-9FBE-6767B2922108}" sibTransId="{499C7971-8DF5-42CC-85A6-DC5BA7263A90}"/>
    <dgm:cxn modelId="{6ECF43EB-0871-4A04-A1CE-4CDAAEA9B7E4}" type="presOf" srcId="{F84FBA84-48B4-491A-8B20-A69D2BF0EFC8}" destId="{50C542CA-2F6C-4F12-9EE6-154ADD266CCD}" srcOrd="0" destOrd="0" presId="urn:microsoft.com/office/officeart/2005/8/layout/vList2"/>
    <dgm:cxn modelId="{FDB81188-CD02-4D4D-90CE-D69B15EEC490}" srcId="{702A1AF0-CB7A-4603-B3FD-AD5AD2FA3A57}" destId="{28302A31-9E71-4F29-9F4B-890E6188595E}" srcOrd="3" destOrd="0" parTransId="{EA074977-A055-472F-B9B1-47572737E57E}" sibTransId="{F1670E11-98AF-4982-A353-E03D191AB28C}"/>
    <dgm:cxn modelId="{A11D7035-AC3F-492D-82B5-4405D6505A23}" type="presOf" srcId="{28302A31-9E71-4F29-9F4B-890E6188595E}" destId="{7E9658E2-9327-4249-8B55-F7B2E92951F1}" srcOrd="0" destOrd="0" presId="urn:microsoft.com/office/officeart/2005/8/layout/vList2"/>
    <dgm:cxn modelId="{017D1F1E-6B16-46A0-88FC-45CB8E54F28F}" type="presOf" srcId="{25C75D4D-5E07-4D82-A112-FC3ECA2FACEA}" destId="{9744BE52-E9AC-4327-BF45-610CDD0B1D04}" srcOrd="0" destOrd="0" presId="urn:microsoft.com/office/officeart/2005/8/layout/vList2"/>
    <dgm:cxn modelId="{DA94688D-AFA5-42C6-89FA-288D9467ED2B}" type="presOf" srcId="{702A1AF0-CB7A-4603-B3FD-AD5AD2FA3A57}" destId="{11D330E9-DCAC-40B6-AB12-7B4CFDAC0045}" srcOrd="0" destOrd="0" presId="urn:microsoft.com/office/officeart/2005/8/layout/vList2"/>
    <dgm:cxn modelId="{089BECB6-3745-4DDD-97B1-A72B4E917073}" type="presOf" srcId="{F0698EF2-BD9C-4166-B7CF-40BAF06EEE20}" destId="{A9752BE4-AC4D-46D3-ABE0-813502650FC3}" srcOrd="0" destOrd="0" presId="urn:microsoft.com/office/officeart/2005/8/layout/vList2"/>
    <dgm:cxn modelId="{24EDB492-4C1C-45A2-8370-AEC8A6C34263}" srcId="{702A1AF0-CB7A-4603-B3FD-AD5AD2FA3A57}" destId="{F84FBA84-48B4-491A-8B20-A69D2BF0EFC8}" srcOrd="0" destOrd="0" parTransId="{48BDB43B-4028-4979-9BF7-2A9C306DE17D}" sibTransId="{1B4C2735-FAE9-4B70-826C-3B3C0B39E9AA}"/>
    <dgm:cxn modelId="{244E4729-6FAA-46FC-8C5B-6104B57201A0}" srcId="{702A1AF0-CB7A-4603-B3FD-AD5AD2FA3A57}" destId="{25C75D4D-5E07-4D82-A112-FC3ECA2FACEA}" srcOrd="2" destOrd="0" parTransId="{334AF8A1-3BEE-4469-8CAC-F8B90E70C4FE}" sibTransId="{C5F24EEB-2FBF-43D4-A79D-457648FDC9E0}"/>
    <dgm:cxn modelId="{3CEC4790-F5F7-4860-88FA-78136A6CBBBA}" type="presParOf" srcId="{11D330E9-DCAC-40B6-AB12-7B4CFDAC0045}" destId="{50C542CA-2F6C-4F12-9EE6-154ADD266CCD}" srcOrd="0" destOrd="0" presId="urn:microsoft.com/office/officeart/2005/8/layout/vList2"/>
    <dgm:cxn modelId="{BEAE6FD4-F125-4B58-96FE-FDD50AA62865}" type="presParOf" srcId="{11D330E9-DCAC-40B6-AB12-7B4CFDAC0045}" destId="{88F30D8C-41C9-45D0-89D1-FAFC1C517E5C}" srcOrd="1" destOrd="0" presId="urn:microsoft.com/office/officeart/2005/8/layout/vList2"/>
    <dgm:cxn modelId="{D27A11BC-6956-40D5-95F0-AF779C047893}" type="presParOf" srcId="{11D330E9-DCAC-40B6-AB12-7B4CFDAC0045}" destId="{A9752BE4-AC4D-46D3-ABE0-813502650FC3}" srcOrd="2" destOrd="0" presId="urn:microsoft.com/office/officeart/2005/8/layout/vList2"/>
    <dgm:cxn modelId="{E818E0A3-C854-45BE-968B-55C9DF8E38DE}" type="presParOf" srcId="{11D330E9-DCAC-40B6-AB12-7B4CFDAC0045}" destId="{1F2258C8-8F47-4C82-B1E2-DBD77D6926E7}" srcOrd="3" destOrd="0" presId="urn:microsoft.com/office/officeart/2005/8/layout/vList2"/>
    <dgm:cxn modelId="{812919E6-8F15-4105-B754-E5BA69047EEB}" type="presParOf" srcId="{11D330E9-DCAC-40B6-AB12-7B4CFDAC0045}" destId="{9744BE52-E9AC-4327-BF45-610CDD0B1D04}" srcOrd="4" destOrd="0" presId="urn:microsoft.com/office/officeart/2005/8/layout/vList2"/>
    <dgm:cxn modelId="{E6ED4AD4-F138-4DEB-BE9C-7482BC81A2D7}" type="presParOf" srcId="{11D330E9-DCAC-40B6-AB12-7B4CFDAC0045}" destId="{068714FC-F3BC-4CEA-8581-718526C54DF5}" srcOrd="5" destOrd="0" presId="urn:microsoft.com/office/officeart/2005/8/layout/vList2"/>
    <dgm:cxn modelId="{CB687102-23B7-4E5D-AAE8-4BC7A6EE2443}" type="presParOf" srcId="{11D330E9-DCAC-40B6-AB12-7B4CFDAC0045}" destId="{7E9658E2-9327-4249-8B55-F7B2E92951F1}"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703DDE-AE3F-4643-A8CE-2BE0E05502A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833B25D4-B2E4-4E8D-868A-6AB43BC12961}">
      <dgm:prSet phldrT="[テキスト]"/>
      <dgm:spPr/>
      <dgm:t>
        <a:bodyPr/>
        <a:lstStyle/>
        <a:p>
          <a:r>
            <a:rPr kumimoji="1" lang="ja-JP" altLang="en-US" dirty="0" smtClean="0"/>
            <a:t>支援する側の事業者</a:t>
          </a:r>
          <a:endParaRPr kumimoji="1" lang="ja-JP" altLang="en-US" dirty="0"/>
        </a:p>
      </dgm:t>
    </dgm:pt>
    <dgm:pt modelId="{D0C0522E-95A8-42D7-9F3B-381F6A5D88B8}" type="parTrans" cxnId="{A924C413-41AC-41BB-A2AD-ACA4728B6A0D}">
      <dgm:prSet/>
      <dgm:spPr/>
      <dgm:t>
        <a:bodyPr/>
        <a:lstStyle/>
        <a:p>
          <a:endParaRPr kumimoji="1" lang="ja-JP" altLang="en-US"/>
        </a:p>
      </dgm:t>
    </dgm:pt>
    <dgm:pt modelId="{379A59CE-6CD1-4141-BC23-267062F2CD28}" type="sibTrans" cxnId="{A924C413-41AC-41BB-A2AD-ACA4728B6A0D}">
      <dgm:prSet/>
      <dgm:spPr/>
      <dgm:t>
        <a:bodyPr/>
        <a:lstStyle/>
        <a:p>
          <a:endParaRPr kumimoji="1" lang="ja-JP" altLang="en-US"/>
        </a:p>
      </dgm:t>
    </dgm:pt>
    <dgm:pt modelId="{A1B767B5-170E-412E-A534-F6F54B1D31BD}">
      <dgm:prSet/>
      <dgm:spPr/>
      <dgm:t>
        <a:bodyPr/>
        <a:lstStyle/>
        <a:p>
          <a:r>
            <a:rPr kumimoji="1" lang="ja-JP" altLang="en-US" dirty="0" smtClean="0"/>
            <a:t>支援される側の事業者　　　　　　　　　　　　　（被災している）</a:t>
          </a:r>
          <a:endParaRPr lang="en-US" altLang="ja-JP" dirty="0" smtClean="0"/>
        </a:p>
      </dgm:t>
    </dgm:pt>
    <dgm:pt modelId="{F4A28855-0976-410B-AA90-F037D588298D}" type="parTrans" cxnId="{D1863A00-647D-41D5-BA8F-DBA53372E32F}">
      <dgm:prSet/>
      <dgm:spPr/>
      <dgm:t>
        <a:bodyPr/>
        <a:lstStyle/>
        <a:p>
          <a:endParaRPr kumimoji="1" lang="ja-JP" altLang="en-US"/>
        </a:p>
      </dgm:t>
    </dgm:pt>
    <dgm:pt modelId="{318D6BCC-4360-45EF-8C91-AFA88BB01FD7}" type="sibTrans" cxnId="{D1863A00-647D-41D5-BA8F-DBA53372E32F}">
      <dgm:prSet/>
      <dgm:spPr/>
      <dgm:t>
        <a:bodyPr/>
        <a:lstStyle/>
        <a:p>
          <a:endParaRPr kumimoji="1" lang="ja-JP" altLang="en-US"/>
        </a:p>
      </dgm:t>
    </dgm:pt>
    <dgm:pt modelId="{A4DED0FB-12A1-4EB3-A41B-A56A1725F950}" type="pres">
      <dgm:prSet presAssocID="{D5703DDE-AE3F-4643-A8CE-2BE0E05502A1}" presName="linear" presStyleCnt="0">
        <dgm:presLayoutVars>
          <dgm:animLvl val="lvl"/>
          <dgm:resizeHandles val="exact"/>
        </dgm:presLayoutVars>
      </dgm:prSet>
      <dgm:spPr/>
      <dgm:t>
        <a:bodyPr/>
        <a:lstStyle/>
        <a:p>
          <a:endParaRPr kumimoji="1" lang="ja-JP" altLang="en-US"/>
        </a:p>
      </dgm:t>
    </dgm:pt>
    <dgm:pt modelId="{E1FF8758-56A1-47D9-A48A-CD9768CF5A98}" type="pres">
      <dgm:prSet presAssocID="{833B25D4-B2E4-4E8D-868A-6AB43BC12961}" presName="parentText" presStyleLbl="node1" presStyleIdx="0" presStyleCnt="2" custLinFactNeighborX="30055" custLinFactNeighborY="-16911">
        <dgm:presLayoutVars>
          <dgm:chMax val="0"/>
          <dgm:bulletEnabled val="1"/>
        </dgm:presLayoutVars>
      </dgm:prSet>
      <dgm:spPr/>
      <dgm:t>
        <a:bodyPr/>
        <a:lstStyle/>
        <a:p>
          <a:endParaRPr kumimoji="1" lang="ja-JP" altLang="en-US"/>
        </a:p>
      </dgm:t>
    </dgm:pt>
    <dgm:pt modelId="{D1AD4BF4-AC53-4AF9-B019-AE9F962EEC6C}" type="pres">
      <dgm:prSet presAssocID="{379A59CE-6CD1-4141-BC23-267062F2CD28}" presName="spacer" presStyleCnt="0"/>
      <dgm:spPr/>
    </dgm:pt>
    <dgm:pt modelId="{4B812444-1743-46C1-BAE9-81FBF766EB04}" type="pres">
      <dgm:prSet presAssocID="{A1B767B5-170E-412E-A534-F6F54B1D31BD}" presName="parentText" presStyleLbl="node1" presStyleIdx="1" presStyleCnt="2">
        <dgm:presLayoutVars>
          <dgm:chMax val="0"/>
          <dgm:bulletEnabled val="1"/>
        </dgm:presLayoutVars>
      </dgm:prSet>
      <dgm:spPr/>
      <dgm:t>
        <a:bodyPr/>
        <a:lstStyle/>
        <a:p>
          <a:endParaRPr kumimoji="1" lang="ja-JP" altLang="en-US"/>
        </a:p>
      </dgm:t>
    </dgm:pt>
  </dgm:ptLst>
  <dgm:cxnLst>
    <dgm:cxn modelId="{7129D1A2-8EFA-4164-81D7-C181ACA4FBE9}" type="presOf" srcId="{A1B767B5-170E-412E-A534-F6F54B1D31BD}" destId="{4B812444-1743-46C1-BAE9-81FBF766EB04}" srcOrd="0" destOrd="0" presId="urn:microsoft.com/office/officeart/2005/8/layout/vList2"/>
    <dgm:cxn modelId="{D6D18837-E6E9-4B76-AE52-6C6060DE1E72}" type="presOf" srcId="{D5703DDE-AE3F-4643-A8CE-2BE0E05502A1}" destId="{A4DED0FB-12A1-4EB3-A41B-A56A1725F950}" srcOrd="0" destOrd="0" presId="urn:microsoft.com/office/officeart/2005/8/layout/vList2"/>
    <dgm:cxn modelId="{D2404D99-4E95-4034-AFC4-2189EC3C10DE}" type="presOf" srcId="{833B25D4-B2E4-4E8D-868A-6AB43BC12961}" destId="{E1FF8758-56A1-47D9-A48A-CD9768CF5A98}" srcOrd="0" destOrd="0" presId="urn:microsoft.com/office/officeart/2005/8/layout/vList2"/>
    <dgm:cxn modelId="{D1863A00-647D-41D5-BA8F-DBA53372E32F}" srcId="{D5703DDE-AE3F-4643-A8CE-2BE0E05502A1}" destId="{A1B767B5-170E-412E-A534-F6F54B1D31BD}" srcOrd="1" destOrd="0" parTransId="{F4A28855-0976-410B-AA90-F037D588298D}" sibTransId="{318D6BCC-4360-45EF-8C91-AFA88BB01FD7}"/>
    <dgm:cxn modelId="{A924C413-41AC-41BB-A2AD-ACA4728B6A0D}" srcId="{D5703DDE-AE3F-4643-A8CE-2BE0E05502A1}" destId="{833B25D4-B2E4-4E8D-868A-6AB43BC12961}" srcOrd="0" destOrd="0" parTransId="{D0C0522E-95A8-42D7-9F3B-381F6A5D88B8}" sibTransId="{379A59CE-6CD1-4141-BC23-267062F2CD28}"/>
    <dgm:cxn modelId="{DC782C07-F1DA-4856-A127-6FE677DBDD6E}" type="presParOf" srcId="{A4DED0FB-12A1-4EB3-A41B-A56A1725F950}" destId="{E1FF8758-56A1-47D9-A48A-CD9768CF5A98}" srcOrd="0" destOrd="0" presId="urn:microsoft.com/office/officeart/2005/8/layout/vList2"/>
    <dgm:cxn modelId="{FCEB684A-5E99-4244-8A32-C9BBF3D5EC86}" type="presParOf" srcId="{A4DED0FB-12A1-4EB3-A41B-A56A1725F950}" destId="{D1AD4BF4-AC53-4AF9-B019-AE9F962EEC6C}" srcOrd="1" destOrd="0" presId="urn:microsoft.com/office/officeart/2005/8/layout/vList2"/>
    <dgm:cxn modelId="{45107D9B-2CC4-4AC8-94A6-E3B76F312B2E}" type="presParOf" srcId="{A4DED0FB-12A1-4EB3-A41B-A56A1725F950}" destId="{4B812444-1743-46C1-BAE9-81FBF766EB04}"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38A65F-E2F1-4322-90F8-4F2B91D42FBC}" type="doc">
      <dgm:prSet loTypeId="urn:microsoft.com/office/officeart/2005/8/layout/vList2" loCatId="list" qsTypeId="urn:microsoft.com/office/officeart/2005/8/quickstyle/simple3" qsCatId="simple" csTypeId="urn:microsoft.com/office/officeart/2005/8/colors/accent0_1" csCatId="mainScheme" phldr="1"/>
      <dgm:spPr/>
      <dgm:t>
        <a:bodyPr/>
        <a:lstStyle/>
        <a:p>
          <a:endParaRPr kumimoji="1" lang="ja-JP" altLang="en-US"/>
        </a:p>
      </dgm:t>
    </dgm:pt>
    <dgm:pt modelId="{70E89B5C-98A7-4158-8E0C-34FA09BF7BDD}">
      <dgm:prSet phldrT="[テキスト]" custT="1"/>
      <dgm:spPr/>
      <dgm:t>
        <a:bodyPr/>
        <a:lstStyle/>
        <a:p>
          <a:r>
            <a:rPr lang="ja-JP" altLang="en-US" sz="2400" dirty="0" smtClean="0"/>
            <a:t>災害救助法に基づく福祉避難所の設置は</a:t>
          </a:r>
          <a:r>
            <a:rPr lang="ja-JP" altLang="en-US" sz="2400" dirty="0" smtClean="0">
              <a:solidFill>
                <a:srgbClr val="FF0000"/>
              </a:solidFill>
            </a:rPr>
            <a:t>能登半島地震</a:t>
          </a:r>
          <a:r>
            <a:rPr lang="ja-JP" altLang="en-US" sz="2400" dirty="0" smtClean="0"/>
            <a:t>の輪島市が初の試みであるとされている</a:t>
          </a:r>
          <a:endParaRPr kumimoji="1" lang="ja-JP" altLang="en-US" sz="2400" dirty="0"/>
        </a:p>
      </dgm:t>
    </dgm:pt>
    <dgm:pt modelId="{2CA216B2-BD9F-4D1A-9AAE-7551A97B05CC}" type="parTrans" cxnId="{62DB1356-3D57-497E-91C2-D7FED4D6CA25}">
      <dgm:prSet/>
      <dgm:spPr/>
      <dgm:t>
        <a:bodyPr/>
        <a:lstStyle/>
        <a:p>
          <a:endParaRPr kumimoji="1" lang="ja-JP" altLang="en-US"/>
        </a:p>
      </dgm:t>
    </dgm:pt>
    <dgm:pt modelId="{1A21654A-2E09-4512-A118-E5FAD9B31EEB}" type="sibTrans" cxnId="{62DB1356-3D57-497E-91C2-D7FED4D6CA25}">
      <dgm:prSet/>
      <dgm:spPr/>
      <dgm:t>
        <a:bodyPr/>
        <a:lstStyle/>
        <a:p>
          <a:endParaRPr kumimoji="1" lang="ja-JP" altLang="en-US"/>
        </a:p>
      </dgm:t>
    </dgm:pt>
    <dgm:pt modelId="{BEB94E9B-359C-456C-A039-8F4BF40041A8}">
      <dgm:prSet custT="1"/>
      <dgm:spPr/>
      <dgm:t>
        <a:bodyPr/>
        <a:lstStyle/>
        <a:p>
          <a:r>
            <a:rPr lang="ja-JP" altLang="en-US" sz="2400" dirty="0" smtClean="0">
              <a:solidFill>
                <a:srgbClr val="FF0000"/>
              </a:solidFill>
            </a:rPr>
            <a:t>阪神・淡路大震災</a:t>
          </a:r>
          <a:r>
            <a:rPr lang="ja-JP" altLang="en-US" sz="2400" dirty="0" smtClean="0"/>
            <a:t>においても、高齢者・障害者等に対する特別な配慮を行った事例がある</a:t>
          </a:r>
          <a:endParaRPr lang="en-US" altLang="ja-JP" sz="2400" dirty="0" smtClean="0"/>
        </a:p>
      </dgm:t>
    </dgm:pt>
    <dgm:pt modelId="{8FA2FEC0-063B-4C89-83D3-3B5C81C69F1D}" type="parTrans" cxnId="{5032EEE7-5C7C-447D-B574-62D73FC96965}">
      <dgm:prSet/>
      <dgm:spPr/>
      <dgm:t>
        <a:bodyPr/>
        <a:lstStyle/>
        <a:p>
          <a:endParaRPr kumimoji="1" lang="ja-JP" altLang="en-US"/>
        </a:p>
      </dgm:t>
    </dgm:pt>
    <dgm:pt modelId="{E19BA16B-4414-447C-AE38-59AA7BFAAC62}" type="sibTrans" cxnId="{5032EEE7-5C7C-447D-B574-62D73FC96965}">
      <dgm:prSet/>
      <dgm:spPr/>
      <dgm:t>
        <a:bodyPr/>
        <a:lstStyle/>
        <a:p>
          <a:endParaRPr kumimoji="1" lang="ja-JP" altLang="en-US"/>
        </a:p>
      </dgm:t>
    </dgm:pt>
    <dgm:pt modelId="{0EBC27C5-1329-4A9A-85A2-7CC3E90DCA46}">
      <dgm:prSet custT="1"/>
      <dgm:spPr/>
      <dgm:t>
        <a:bodyPr/>
        <a:lstStyle/>
        <a:p>
          <a:r>
            <a:rPr lang="ja-JP" altLang="en-US" sz="2400" dirty="0" smtClean="0">
              <a:solidFill>
                <a:srgbClr val="FF0000"/>
              </a:solidFill>
            </a:rPr>
            <a:t>新潟中越地震</a:t>
          </a:r>
          <a:r>
            <a:rPr lang="ja-JP" altLang="en-US" sz="2400" dirty="0" smtClean="0"/>
            <a:t>では、福祉避難所を</a:t>
          </a:r>
          <a:r>
            <a:rPr lang="ja-JP" altLang="en-US" sz="2400" dirty="0" smtClean="0">
              <a:solidFill>
                <a:srgbClr val="FF0000"/>
              </a:solidFill>
            </a:rPr>
            <a:t>担当者が把握していなかった</a:t>
          </a:r>
          <a:endParaRPr lang="en-US" altLang="ja-JP" sz="2400" dirty="0" smtClean="0">
            <a:solidFill>
              <a:srgbClr val="FF0000"/>
            </a:solidFill>
          </a:endParaRPr>
        </a:p>
      </dgm:t>
    </dgm:pt>
    <dgm:pt modelId="{BF2DC9AE-B358-46A7-A8CB-D556BB33AA73}" type="parTrans" cxnId="{0D301C03-C0DE-48DC-9549-67529FA56F42}">
      <dgm:prSet/>
      <dgm:spPr/>
      <dgm:t>
        <a:bodyPr/>
        <a:lstStyle/>
        <a:p>
          <a:endParaRPr kumimoji="1" lang="ja-JP" altLang="en-US"/>
        </a:p>
      </dgm:t>
    </dgm:pt>
    <dgm:pt modelId="{C48E6113-66B0-464A-B446-99A5844ADDD5}" type="sibTrans" cxnId="{0D301C03-C0DE-48DC-9549-67529FA56F42}">
      <dgm:prSet/>
      <dgm:spPr/>
      <dgm:t>
        <a:bodyPr/>
        <a:lstStyle/>
        <a:p>
          <a:endParaRPr kumimoji="1" lang="ja-JP" altLang="en-US"/>
        </a:p>
      </dgm:t>
    </dgm:pt>
    <dgm:pt modelId="{D5DFCC29-BC6C-4626-BDB9-A7DAFB193B98}">
      <dgm:prSet custT="1"/>
      <dgm:spPr/>
      <dgm:t>
        <a:bodyPr/>
        <a:lstStyle/>
        <a:p>
          <a:r>
            <a:rPr lang="ja-JP" altLang="en-US" sz="2400" dirty="0" smtClean="0">
              <a:solidFill>
                <a:srgbClr val="FF0000"/>
              </a:solidFill>
            </a:rPr>
            <a:t>東日本大震災</a:t>
          </a:r>
          <a:r>
            <a:rPr lang="ja-JP" altLang="en-US" sz="2400" dirty="0" smtClean="0"/>
            <a:t>においては、災害直後は福祉避難所を担当者が十分に把握していなかった所もあった</a:t>
          </a:r>
          <a:endParaRPr lang="en-US" altLang="ja-JP" sz="2400" dirty="0" smtClean="0"/>
        </a:p>
      </dgm:t>
    </dgm:pt>
    <dgm:pt modelId="{0121A8A6-AA51-41B3-B6E9-0FE21C1FB072}" type="parTrans" cxnId="{375F5A69-F6CC-4C70-B3CC-F4E1835719AE}">
      <dgm:prSet/>
      <dgm:spPr/>
      <dgm:t>
        <a:bodyPr/>
        <a:lstStyle/>
        <a:p>
          <a:endParaRPr kumimoji="1" lang="ja-JP" altLang="en-US"/>
        </a:p>
      </dgm:t>
    </dgm:pt>
    <dgm:pt modelId="{671A25E5-F407-4FFE-A07D-EB2232DAA023}" type="sibTrans" cxnId="{375F5A69-F6CC-4C70-B3CC-F4E1835719AE}">
      <dgm:prSet/>
      <dgm:spPr/>
      <dgm:t>
        <a:bodyPr/>
        <a:lstStyle/>
        <a:p>
          <a:endParaRPr kumimoji="1" lang="ja-JP" altLang="en-US"/>
        </a:p>
      </dgm:t>
    </dgm:pt>
    <dgm:pt modelId="{7CC08CBA-9A78-4C88-9793-7F62A7A8E6D2}">
      <dgm:prSet phldrT="[テキスト]" custT="1"/>
      <dgm:spPr/>
      <dgm:t>
        <a:bodyPr/>
        <a:lstStyle/>
        <a:p>
          <a:r>
            <a:rPr kumimoji="1" lang="ja-JP" altLang="en-US" sz="2400" dirty="0" smtClean="0">
              <a:solidFill>
                <a:srgbClr val="FF0000"/>
              </a:solidFill>
            </a:rPr>
            <a:t>福祉避難所</a:t>
          </a:r>
          <a:r>
            <a:rPr kumimoji="1" lang="ja-JP" altLang="en-US" sz="2400" dirty="0" smtClean="0"/>
            <a:t>とは、高齢者・障害者等何らかの特別な配慮を必要な者を収容する施設のことをいう</a:t>
          </a:r>
          <a:endParaRPr kumimoji="1" lang="ja-JP" altLang="en-US" sz="2400" dirty="0"/>
        </a:p>
      </dgm:t>
    </dgm:pt>
    <dgm:pt modelId="{EA8D9FFF-33C5-41D2-8BBC-4418AF661E1D}" type="parTrans" cxnId="{F26CF910-1CA5-45C6-83A3-389DC3B5300F}">
      <dgm:prSet/>
      <dgm:spPr/>
      <dgm:t>
        <a:bodyPr/>
        <a:lstStyle/>
        <a:p>
          <a:endParaRPr kumimoji="1" lang="ja-JP" altLang="en-US"/>
        </a:p>
      </dgm:t>
    </dgm:pt>
    <dgm:pt modelId="{E706D4CD-6BAB-44DF-8705-C2D4FBC05F61}" type="sibTrans" cxnId="{F26CF910-1CA5-45C6-83A3-389DC3B5300F}">
      <dgm:prSet/>
      <dgm:spPr/>
      <dgm:t>
        <a:bodyPr/>
        <a:lstStyle/>
        <a:p>
          <a:endParaRPr kumimoji="1" lang="ja-JP" altLang="en-US"/>
        </a:p>
      </dgm:t>
    </dgm:pt>
    <dgm:pt modelId="{BBCDC41F-9CA1-420F-8635-FEB21505605F}">
      <dgm:prSet custT="1"/>
      <dgm:spPr/>
      <dgm:t>
        <a:bodyPr/>
        <a:lstStyle/>
        <a:p>
          <a:r>
            <a:rPr lang="ja-JP" altLang="en-US" sz="2400" dirty="0" smtClean="0">
              <a:solidFill>
                <a:srgbClr val="FF0000"/>
              </a:solidFill>
            </a:rPr>
            <a:t>大阪市でも取り組みが始まっており</a:t>
          </a:r>
          <a:r>
            <a:rPr lang="ja-JP" altLang="en-US" sz="2400" dirty="0" smtClean="0"/>
            <a:t>、事前に体制を整えておくことが地域の課題となりつつある</a:t>
          </a:r>
          <a:endParaRPr lang="en-US" altLang="ja-JP" sz="2400" dirty="0" smtClean="0"/>
        </a:p>
      </dgm:t>
    </dgm:pt>
    <dgm:pt modelId="{0376F312-FF36-4059-9D00-8B4B0720B536}" type="parTrans" cxnId="{4F2A32A4-3A26-4FEB-91C5-29AE6AAE227A}">
      <dgm:prSet/>
      <dgm:spPr/>
    </dgm:pt>
    <dgm:pt modelId="{F92E4BCC-0B66-483D-974D-235F9D18F3D3}" type="sibTrans" cxnId="{4F2A32A4-3A26-4FEB-91C5-29AE6AAE227A}">
      <dgm:prSet/>
      <dgm:spPr/>
    </dgm:pt>
    <dgm:pt modelId="{DA7100F6-1BBA-4C46-A029-12D8985F7171}" type="pres">
      <dgm:prSet presAssocID="{E638A65F-E2F1-4322-90F8-4F2B91D42FBC}" presName="linear" presStyleCnt="0">
        <dgm:presLayoutVars>
          <dgm:animLvl val="lvl"/>
          <dgm:resizeHandles val="exact"/>
        </dgm:presLayoutVars>
      </dgm:prSet>
      <dgm:spPr/>
      <dgm:t>
        <a:bodyPr/>
        <a:lstStyle/>
        <a:p>
          <a:endParaRPr kumimoji="1" lang="ja-JP" altLang="en-US"/>
        </a:p>
      </dgm:t>
    </dgm:pt>
    <dgm:pt modelId="{7CB3550D-9A43-4B12-B1D6-504BA55A00DA}" type="pres">
      <dgm:prSet presAssocID="{7CC08CBA-9A78-4C88-9793-7F62A7A8E6D2}" presName="parentText" presStyleLbl="node1" presStyleIdx="0" presStyleCnt="6">
        <dgm:presLayoutVars>
          <dgm:chMax val="0"/>
          <dgm:bulletEnabled val="1"/>
        </dgm:presLayoutVars>
      </dgm:prSet>
      <dgm:spPr/>
      <dgm:t>
        <a:bodyPr/>
        <a:lstStyle/>
        <a:p>
          <a:endParaRPr kumimoji="1" lang="ja-JP" altLang="en-US"/>
        </a:p>
      </dgm:t>
    </dgm:pt>
    <dgm:pt modelId="{2FFF993F-89FF-47EE-AEEC-888BA7712BC2}" type="pres">
      <dgm:prSet presAssocID="{E706D4CD-6BAB-44DF-8705-C2D4FBC05F61}" presName="spacer" presStyleCnt="0"/>
      <dgm:spPr/>
    </dgm:pt>
    <dgm:pt modelId="{0D6499D5-4C18-4DD5-B4A9-665B8DBE9E2B}" type="pres">
      <dgm:prSet presAssocID="{70E89B5C-98A7-4158-8E0C-34FA09BF7BDD}" presName="parentText" presStyleLbl="node1" presStyleIdx="1" presStyleCnt="6">
        <dgm:presLayoutVars>
          <dgm:chMax val="0"/>
          <dgm:bulletEnabled val="1"/>
        </dgm:presLayoutVars>
      </dgm:prSet>
      <dgm:spPr/>
      <dgm:t>
        <a:bodyPr/>
        <a:lstStyle/>
        <a:p>
          <a:endParaRPr kumimoji="1" lang="ja-JP" altLang="en-US"/>
        </a:p>
      </dgm:t>
    </dgm:pt>
    <dgm:pt modelId="{A072DE58-2802-4211-BB26-D54099CC8A1D}" type="pres">
      <dgm:prSet presAssocID="{1A21654A-2E09-4512-A118-E5FAD9B31EEB}" presName="spacer" presStyleCnt="0"/>
      <dgm:spPr/>
      <dgm:t>
        <a:bodyPr/>
        <a:lstStyle/>
        <a:p>
          <a:endParaRPr kumimoji="1" lang="ja-JP" altLang="en-US"/>
        </a:p>
      </dgm:t>
    </dgm:pt>
    <dgm:pt modelId="{F32A5006-AE0D-4F88-9B2B-08207B88AF14}" type="pres">
      <dgm:prSet presAssocID="{BEB94E9B-359C-456C-A039-8F4BF40041A8}" presName="parentText" presStyleLbl="node1" presStyleIdx="2" presStyleCnt="6">
        <dgm:presLayoutVars>
          <dgm:chMax val="0"/>
          <dgm:bulletEnabled val="1"/>
        </dgm:presLayoutVars>
      </dgm:prSet>
      <dgm:spPr/>
      <dgm:t>
        <a:bodyPr/>
        <a:lstStyle/>
        <a:p>
          <a:endParaRPr kumimoji="1" lang="ja-JP" altLang="en-US"/>
        </a:p>
      </dgm:t>
    </dgm:pt>
    <dgm:pt modelId="{5EC3AF07-311C-4778-B076-80769E268B91}" type="pres">
      <dgm:prSet presAssocID="{E19BA16B-4414-447C-AE38-59AA7BFAAC62}" presName="spacer" presStyleCnt="0"/>
      <dgm:spPr/>
      <dgm:t>
        <a:bodyPr/>
        <a:lstStyle/>
        <a:p>
          <a:endParaRPr kumimoji="1" lang="ja-JP" altLang="en-US"/>
        </a:p>
      </dgm:t>
    </dgm:pt>
    <dgm:pt modelId="{3E82631C-BEF2-48BE-822D-CE41F19633A6}" type="pres">
      <dgm:prSet presAssocID="{0EBC27C5-1329-4A9A-85A2-7CC3E90DCA46}" presName="parentText" presStyleLbl="node1" presStyleIdx="3" presStyleCnt="6">
        <dgm:presLayoutVars>
          <dgm:chMax val="0"/>
          <dgm:bulletEnabled val="1"/>
        </dgm:presLayoutVars>
      </dgm:prSet>
      <dgm:spPr/>
      <dgm:t>
        <a:bodyPr/>
        <a:lstStyle/>
        <a:p>
          <a:endParaRPr kumimoji="1" lang="ja-JP" altLang="en-US"/>
        </a:p>
      </dgm:t>
    </dgm:pt>
    <dgm:pt modelId="{517A0012-C86C-4827-9B5F-158E06B091DA}" type="pres">
      <dgm:prSet presAssocID="{C48E6113-66B0-464A-B446-99A5844ADDD5}" presName="spacer" presStyleCnt="0"/>
      <dgm:spPr/>
      <dgm:t>
        <a:bodyPr/>
        <a:lstStyle/>
        <a:p>
          <a:endParaRPr kumimoji="1" lang="ja-JP" altLang="en-US"/>
        </a:p>
      </dgm:t>
    </dgm:pt>
    <dgm:pt modelId="{4CDCAEB5-A2AC-449A-81C2-EC73A7FEDCC1}" type="pres">
      <dgm:prSet presAssocID="{D5DFCC29-BC6C-4626-BDB9-A7DAFB193B98}" presName="parentText" presStyleLbl="node1" presStyleIdx="4" presStyleCnt="6">
        <dgm:presLayoutVars>
          <dgm:chMax val="0"/>
          <dgm:bulletEnabled val="1"/>
        </dgm:presLayoutVars>
      </dgm:prSet>
      <dgm:spPr/>
      <dgm:t>
        <a:bodyPr/>
        <a:lstStyle/>
        <a:p>
          <a:endParaRPr kumimoji="1" lang="ja-JP" altLang="en-US"/>
        </a:p>
      </dgm:t>
    </dgm:pt>
    <dgm:pt modelId="{27901C9A-1755-434E-B711-CBBF6310B7B8}" type="pres">
      <dgm:prSet presAssocID="{671A25E5-F407-4FFE-A07D-EB2232DAA023}" presName="spacer" presStyleCnt="0"/>
      <dgm:spPr/>
    </dgm:pt>
    <dgm:pt modelId="{691F6283-EDCC-4E40-8583-D81468F7AF23}" type="pres">
      <dgm:prSet presAssocID="{BBCDC41F-9CA1-420F-8635-FEB21505605F}" presName="parentText" presStyleLbl="node1" presStyleIdx="5" presStyleCnt="6">
        <dgm:presLayoutVars>
          <dgm:chMax val="0"/>
          <dgm:bulletEnabled val="1"/>
        </dgm:presLayoutVars>
      </dgm:prSet>
      <dgm:spPr/>
      <dgm:t>
        <a:bodyPr/>
        <a:lstStyle/>
        <a:p>
          <a:endParaRPr kumimoji="1" lang="ja-JP" altLang="en-US"/>
        </a:p>
      </dgm:t>
    </dgm:pt>
  </dgm:ptLst>
  <dgm:cxnLst>
    <dgm:cxn modelId="{298D8A3F-27CA-4DD4-81FC-80FC95FBC12A}" type="presOf" srcId="{0EBC27C5-1329-4A9A-85A2-7CC3E90DCA46}" destId="{3E82631C-BEF2-48BE-822D-CE41F19633A6}" srcOrd="0" destOrd="0" presId="urn:microsoft.com/office/officeart/2005/8/layout/vList2"/>
    <dgm:cxn modelId="{375F5A69-F6CC-4C70-B3CC-F4E1835719AE}" srcId="{E638A65F-E2F1-4322-90F8-4F2B91D42FBC}" destId="{D5DFCC29-BC6C-4626-BDB9-A7DAFB193B98}" srcOrd="4" destOrd="0" parTransId="{0121A8A6-AA51-41B3-B6E9-0FE21C1FB072}" sibTransId="{671A25E5-F407-4FFE-A07D-EB2232DAA023}"/>
    <dgm:cxn modelId="{919E37FA-3C2D-4CCE-8412-6F00C40FC44B}" type="presOf" srcId="{70E89B5C-98A7-4158-8E0C-34FA09BF7BDD}" destId="{0D6499D5-4C18-4DD5-B4A9-665B8DBE9E2B}" srcOrd="0" destOrd="0" presId="urn:microsoft.com/office/officeart/2005/8/layout/vList2"/>
    <dgm:cxn modelId="{D9A448E4-2151-48C5-BA9B-EE6978D8E15D}" type="presOf" srcId="{D5DFCC29-BC6C-4626-BDB9-A7DAFB193B98}" destId="{4CDCAEB5-A2AC-449A-81C2-EC73A7FEDCC1}" srcOrd="0" destOrd="0" presId="urn:microsoft.com/office/officeart/2005/8/layout/vList2"/>
    <dgm:cxn modelId="{8C615F9A-BB09-4CD5-A0F9-22C7DB59747D}" type="presOf" srcId="{E638A65F-E2F1-4322-90F8-4F2B91D42FBC}" destId="{DA7100F6-1BBA-4C46-A029-12D8985F7171}" srcOrd="0" destOrd="0" presId="urn:microsoft.com/office/officeart/2005/8/layout/vList2"/>
    <dgm:cxn modelId="{A2FC16C9-1F3E-44A2-90C4-4CC81C09F52B}" type="presOf" srcId="{BBCDC41F-9CA1-420F-8635-FEB21505605F}" destId="{691F6283-EDCC-4E40-8583-D81468F7AF23}" srcOrd="0" destOrd="0" presId="urn:microsoft.com/office/officeart/2005/8/layout/vList2"/>
    <dgm:cxn modelId="{F26CF910-1CA5-45C6-83A3-389DC3B5300F}" srcId="{E638A65F-E2F1-4322-90F8-4F2B91D42FBC}" destId="{7CC08CBA-9A78-4C88-9793-7F62A7A8E6D2}" srcOrd="0" destOrd="0" parTransId="{EA8D9FFF-33C5-41D2-8BBC-4418AF661E1D}" sibTransId="{E706D4CD-6BAB-44DF-8705-C2D4FBC05F61}"/>
    <dgm:cxn modelId="{5032EEE7-5C7C-447D-B574-62D73FC96965}" srcId="{E638A65F-E2F1-4322-90F8-4F2B91D42FBC}" destId="{BEB94E9B-359C-456C-A039-8F4BF40041A8}" srcOrd="2" destOrd="0" parTransId="{8FA2FEC0-063B-4C89-83D3-3B5C81C69F1D}" sibTransId="{E19BA16B-4414-447C-AE38-59AA7BFAAC62}"/>
    <dgm:cxn modelId="{0D301C03-C0DE-48DC-9549-67529FA56F42}" srcId="{E638A65F-E2F1-4322-90F8-4F2B91D42FBC}" destId="{0EBC27C5-1329-4A9A-85A2-7CC3E90DCA46}" srcOrd="3" destOrd="0" parTransId="{BF2DC9AE-B358-46A7-A8CB-D556BB33AA73}" sibTransId="{C48E6113-66B0-464A-B446-99A5844ADDD5}"/>
    <dgm:cxn modelId="{4F2A32A4-3A26-4FEB-91C5-29AE6AAE227A}" srcId="{E638A65F-E2F1-4322-90F8-4F2B91D42FBC}" destId="{BBCDC41F-9CA1-420F-8635-FEB21505605F}" srcOrd="5" destOrd="0" parTransId="{0376F312-FF36-4059-9D00-8B4B0720B536}" sibTransId="{F92E4BCC-0B66-483D-974D-235F9D18F3D3}"/>
    <dgm:cxn modelId="{6750DBBA-D72A-466B-A1FA-990CC9A86ED5}" type="presOf" srcId="{BEB94E9B-359C-456C-A039-8F4BF40041A8}" destId="{F32A5006-AE0D-4F88-9B2B-08207B88AF14}" srcOrd="0" destOrd="0" presId="urn:microsoft.com/office/officeart/2005/8/layout/vList2"/>
    <dgm:cxn modelId="{62DB1356-3D57-497E-91C2-D7FED4D6CA25}" srcId="{E638A65F-E2F1-4322-90F8-4F2B91D42FBC}" destId="{70E89B5C-98A7-4158-8E0C-34FA09BF7BDD}" srcOrd="1" destOrd="0" parTransId="{2CA216B2-BD9F-4D1A-9AAE-7551A97B05CC}" sibTransId="{1A21654A-2E09-4512-A118-E5FAD9B31EEB}"/>
    <dgm:cxn modelId="{31F4355D-6AF7-4712-94D3-8E086E1140BA}" type="presOf" srcId="{7CC08CBA-9A78-4C88-9793-7F62A7A8E6D2}" destId="{7CB3550D-9A43-4B12-B1D6-504BA55A00DA}" srcOrd="0" destOrd="0" presId="urn:microsoft.com/office/officeart/2005/8/layout/vList2"/>
    <dgm:cxn modelId="{78FEE525-ACC8-4EE6-A8DB-F7AD01B2E3C1}" type="presParOf" srcId="{DA7100F6-1BBA-4C46-A029-12D8985F7171}" destId="{7CB3550D-9A43-4B12-B1D6-504BA55A00DA}" srcOrd="0" destOrd="0" presId="urn:microsoft.com/office/officeart/2005/8/layout/vList2"/>
    <dgm:cxn modelId="{B5BE3EAF-4B9D-4BC8-A6D6-44149084FA94}" type="presParOf" srcId="{DA7100F6-1BBA-4C46-A029-12D8985F7171}" destId="{2FFF993F-89FF-47EE-AEEC-888BA7712BC2}" srcOrd="1" destOrd="0" presId="urn:microsoft.com/office/officeart/2005/8/layout/vList2"/>
    <dgm:cxn modelId="{7DF3CB4C-FB96-4458-B14A-721D14717267}" type="presParOf" srcId="{DA7100F6-1BBA-4C46-A029-12D8985F7171}" destId="{0D6499D5-4C18-4DD5-B4A9-665B8DBE9E2B}" srcOrd="2" destOrd="0" presId="urn:microsoft.com/office/officeart/2005/8/layout/vList2"/>
    <dgm:cxn modelId="{01BFE0D9-4BF9-470D-A86E-64BB460C9832}" type="presParOf" srcId="{DA7100F6-1BBA-4C46-A029-12D8985F7171}" destId="{A072DE58-2802-4211-BB26-D54099CC8A1D}" srcOrd="3" destOrd="0" presId="urn:microsoft.com/office/officeart/2005/8/layout/vList2"/>
    <dgm:cxn modelId="{21915CD2-4849-4464-ACEF-C8EFDAFA5697}" type="presParOf" srcId="{DA7100F6-1BBA-4C46-A029-12D8985F7171}" destId="{F32A5006-AE0D-4F88-9B2B-08207B88AF14}" srcOrd="4" destOrd="0" presId="urn:microsoft.com/office/officeart/2005/8/layout/vList2"/>
    <dgm:cxn modelId="{2D2867BD-13AB-4C72-A992-C2FBDF5DCBCF}" type="presParOf" srcId="{DA7100F6-1BBA-4C46-A029-12D8985F7171}" destId="{5EC3AF07-311C-4778-B076-80769E268B91}" srcOrd="5" destOrd="0" presId="urn:microsoft.com/office/officeart/2005/8/layout/vList2"/>
    <dgm:cxn modelId="{36CC583E-5AC5-4F9F-AB4B-1FB9A46E15D9}" type="presParOf" srcId="{DA7100F6-1BBA-4C46-A029-12D8985F7171}" destId="{3E82631C-BEF2-48BE-822D-CE41F19633A6}" srcOrd="6" destOrd="0" presId="urn:microsoft.com/office/officeart/2005/8/layout/vList2"/>
    <dgm:cxn modelId="{2DD9EC3D-5EE5-42D9-A29C-41243669FACB}" type="presParOf" srcId="{DA7100F6-1BBA-4C46-A029-12D8985F7171}" destId="{517A0012-C86C-4827-9B5F-158E06B091DA}" srcOrd="7" destOrd="0" presId="urn:microsoft.com/office/officeart/2005/8/layout/vList2"/>
    <dgm:cxn modelId="{86F4B9FF-C85A-4823-BD8C-1B269A3D413C}" type="presParOf" srcId="{DA7100F6-1BBA-4C46-A029-12D8985F7171}" destId="{4CDCAEB5-A2AC-449A-81C2-EC73A7FEDCC1}" srcOrd="8" destOrd="0" presId="urn:microsoft.com/office/officeart/2005/8/layout/vList2"/>
    <dgm:cxn modelId="{7E4BEA17-998B-4D76-8E47-168E262CE92C}" type="presParOf" srcId="{DA7100F6-1BBA-4C46-A029-12D8985F7171}" destId="{27901C9A-1755-434E-B711-CBBF6310B7B8}" srcOrd="9" destOrd="0" presId="urn:microsoft.com/office/officeart/2005/8/layout/vList2"/>
    <dgm:cxn modelId="{626F9DF2-D953-42A8-AD55-A19C5ACA1E0E}" type="presParOf" srcId="{DA7100F6-1BBA-4C46-A029-12D8985F7171}" destId="{691F6283-EDCC-4E40-8583-D81468F7AF23}"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BB291A-142E-479F-8F2E-AB376CDD869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kumimoji="1" lang="ja-JP" altLang="en-US"/>
        </a:p>
      </dgm:t>
    </dgm:pt>
    <dgm:pt modelId="{69C6EFA0-0367-4F85-ADF8-46110FFC0BF7}">
      <dgm:prSet/>
      <dgm:spPr/>
      <dgm:t>
        <a:bodyPr/>
        <a:lstStyle/>
        <a:p>
          <a:pPr rtl="0"/>
          <a:r>
            <a:rPr kumimoji="1" lang="ja-JP" altLang="en-US" dirty="0" smtClean="0"/>
            <a:t>市町村の</a:t>
          </a:r>
          <a:r>
            <a:rPr kumimoji="1" lang="ja-JP" dirty="0" smtClean="0"/>
            <a:t>地域防災計画</a:t>
          </a:r>
          <a:endParaRPr kumimoji="1" lang="en-US" dirty="0"/>
        </a:p>
      </dgm:t>
    </dgm:pt>
    <dgm:pt modelId="{0D56CB7E-83B4-4540-B2A9-418EA86E837A}" type="parTrans" cxnId="{C0078AE7-949B-47DB-94FC-2CCAF576146F}">
      <dgm:prSet/>
      <dgm:spPr/>
      <dgm:t>
        <a:bodyPr/>
        <a:lstStyle/>
        <a:p>
          <a:endParaRPr kumimoji="1" lang="ja-JP" altLang="en-US"/>
        </a:p>
      </dgm:t>
    </dgm:pt>
    <dgm:pt modelId="{13B506D0-DAEA-43C7-A388-CDE2AA0FF4F6}" type="sibTrans" cxnId="{C0078AE7-949B-47DB-94FC-2CCAF576146F}">
      <dgm:prSet/>
      <dgm:spPr/>
      <dgm:t>
        <a:bodyPr/>
        <a:lstStyle/>
        <a:p>
          <a:endParaRPr kumimoji="1" lang="ja-JP" altLang="en-US"/>
        </a:p>
      </dgm:t>
    </dgm:pt>
    <dgm:pt modelId="{E28F5CB6-18F4-42C7-A0A3-F57C9B031466}">
      <dgm:prSet/>
      <dgm:spPr/>
      <dgm:t>
        <a:bodyPr/>
        <a:lstStyle/>
        <a:p>
          <a:pPr rtl="0"/>
          <a:r>
            <a:rPr kumimoji="1" lang="ja-JP" altLang="en-US" dirty="0" smtClean="0"/>
            <a:t>市町村の</a:t>
          </a:r>
          <a:r>
            <a:rPr kumimoji="1" lang="ja-JP" dirty="0" smtClean="0"/>
            <a:t>地域福祉計画</a:t>
          </a:r>
          <a:endParaRPr kumimoji="1" lang="en-US" dirty="0"/>
        </a:p>
      </dgm:t>
    </dgm:pt>
    <dgm:pt modelId="{00A74CCC-865D-4B1D-8EAF-D89748C9358D}" type="parTrans" cxnId="{CD171F19-FDBF-49B3-A991-54CC7DCBDBE9}">
      <dgm:prSet/>
      <dgm:spPr/>
      <dgm:t>
        <a:bodyPr/>
        <a:lstStyle/>
        <a:p>
          <a:endParaRPr kumimoji="1" lang="ja-JP" altLang="en-US"/>
        </a:p>
      </dgm:t>
    </dgm:pt>
    <dgm:pt modelId="{85F92525-4F35-401B-B7C5-766CCE20B5F6}" type="sibTrans" cxnId="{CD171F19-FDBF-49B3-A991-54CC7DCBDBE9}">
      <dgm:prSet/>
      <dgm:spPr/>
      <dgm:t>
        <a:bodyPr/>
        <a:lstStyle/>
        <a:p>
          <a:endParaRPr kumimoji="1" lang="ja-JP" altLang="en-US"/>
        </a:p>
      </dgm:t>
    </dgm:pt>
    <dgm:pt modelId="{A80F3EE7-2CD3-4597-A2C1-456092C8901F}">
      <dgm:prSet/>
      <dgm:spPr/>
      <dgm:t>
        <a:bodyPr/>
        <a:lstStyle/>
        <a:p>
          <a:pPr rtl="0"/>
          <a:r>
            <a:rPr kumimoji="1" lang="ja-JP" altLang="en-US" dirty="0" smtClean="0"/>
            <a:t>市町村の障害者計画</a:t>
          </a:r>
          <a:endParaRPr kumimoji="1" lang="ja-JP" dirty="0"/>
        </a:p>
      </dgm:t>
    </dgm:pt>
    <dgm:pt modelId="{61E1801C-C4FE-4E15-898C-A19B3425280C}" type="parTrans" cxnId="{5FB34369-D302-40CA-802C-B4E145ACCD1E}">
      <dgm:prSet/>
      <dgm:spPr/>
      <dgm:t>
        <a:bodyPr/>
        <a:lstStyle/>
        <a:p>
          <a:endParaRPr kumimoji="1" lang="ja-JP" altLang="en-US"/>
        </a:p>
      </dgm:t>
    </dgm:pt>
    <dgm:pt modelId="{02BF1AFC-6571-4801-A6A6-1C8213AB8FA8}" type="sibTrans" cxnId="{5FB34369-D302-40CA-802C-B4E145ACCD1E}">
      <dgm:prSet/>
      <dgm:spPr/>
      <dgm:t>
        <a:bodyPr/>
        <a:lstStyle/>
        <a:p>
          <a:endParaRPr kumimoji="1" lang="ja-JP" altLang="en-US"/>
        </a:p>
      </dgm:t>
    </dgm:pt>
    <dgm:pt modelId="{1E005A8F-455C-44C8-A168-9DBE07AADED3}">
      <dgm:prSet/>
      <dgm:spPr/>
      <dgm:t>
        <a:bodyPr/>
        <a:lstStyle/>
        <a:p>
          <a:pPr rtl="0"/>
          <a:r>
            <a:rPr kumimoji="1" lang="ja-JP" altLang="en-US" dirty="0" smtClean="0"/>
            <a:t>社協の地域福祉活動計画</a:t>
          </a:r>
          <a:endParaRPr kumimoji="1" lang="ja-JP" dirty="0"/>
        </a:p>
      </dgm:t>
    </dgm:pt>
    <dgm:pt modelId="{82125F8D-B087-4E11-AD10-1C1010DFA9C1}" type="parTrans" cxnId="{517B58A2-B72E-415F-AB47-F0669404C4BF}">
      <dgm:prSet/>
      <dgm:spPr/>
      <dgm:t>
        <a:bodyPr/>
        <a:lstStyle/>
        <a:p>
          <a:endParaRPr kumimoji="1" lang="ja-JP" altLang="en-US"/>
        </a:p>
      </dgm:t>
    </dgm:pt>
    <dgm:pt modelId="{3AD03420-F695-43DE-A568-197F6AC232D9}" type="sibTrans" cxnId="{517B58A2-B72E-415F-AB47-F0669404C4BF}">
      <dgm:prSet/>
      <dgm:spPr/>
      <dgm:t>
        <a:bodyPr/>
        <a:lstStyle/>
        <a:p>
          <a:endParaRPr kumimoji="1" lang="ja-JP" altLang="en-US"/>
        </a:p>
      </dgm:t>
    </dgm:pt>
    <dgm:pt modelId="{6747FDBD-D682-4552-AD1E-E6246FD589B7}" type="pres">
      <dgm:prSet presAssocID="{16BB291A-142E-479F-8F2E-AB376CDD8691}" presName="linear" presStyleCnt="0">
        <dgm:presLayoutVars>
          <dgm:animLvl val="lvl"/>
          <dgm:resizeHandles val="exact"/>
        </dgm:presLayoutVars>
      </dgm:prSet>
      <dgm:spPr/>
      <dgm:t>
        <a:bodyPr/>
        <a:lstStyle/>
        <a:p>
          <a:endParaRPr kumimoji="1" lang="ja-JP" altLang="en-US"/>
        </a:p>
      </dgm:t>
    </dgm:pt>
    <dgm:pt modelId="{5622F75D-BDDA-404E-98F6-CCAE4F311CF7}" type="pres">
      <dgm:prSet presAssocID="{69C6EFA0-0367-4F85-ADF8-46110FFC0BF7}" presName="parentText" presStyleLbl="node1" presStyleIdx="0" presStyleCnt="4">
        <dgm:presLayoutVars>
          <dgm:chMax val="0"/>
          <dgm:bulletEnabled val="1"/>
        </dgm:presLayoutVars>
      </dgm:prSet>
      <dgm:spPr/>
      <dgm:t>
        <a:bodyPr/>
        <a:lstStyle/>
        <a:p>
          <a:endParaRPr kumimoji="1" lang="ja-JP" altLang="en-US"/>
        </a:p>
      </dgm:t>
    </dgm:pt>
    <dgm:pt modelId="{30495451-DD04-41A3-A93C-E2ADBCB57312}" type="pres">
      <dgm:prSet presAssocID="{13B506D0-DAEA-43C7-A388-CDE2AA0FF4F6}" presName="spacer" presStyleCnt="0"/>
      <dgm:spPr/>
    </dgm:pt>
    <dgm:pt modelId="{78884E18-5260-4A4D-BB47-88F2F6A0F963}" type="pres">
      <dgm:prSet presAssocID="{E28F5CB6-18F4-42C7-A0A3-F57C9B031466}" presName="parentText" presStyleLbl="node1" presStyleIdx="1" presStyleCnt="4">
        <dgm:presLayoutVars>
          <dgm:chMax val="0"/>
          <dgm:bulletEnabled val="1"/>
        </dgm:presLayoutVars>
      </dgm:prSet>
      <dgm:spPr/>
      <dgm:t>
        <a:bodyPr/>
        <a:lstStyle/>
        <a:p>
          <a:endParaRPr kumimoji="1" lang="ja-JP" altLang="en-US"/>
        </a:p>
      </dgm:t>
    </dgm:pt>
    <dgm:pt modelId="{48A4B196-EEA6-486A-B881-EE7DE31479A9}" type="pres">
      <dgm:prSet presAssocID="{85F92525-4F35-401B-B7C5-766CCE20B5F6}" presName="spacer" presStyleCnt="0"/>
      <dgm:spPr/>
    </dgm:pt>
    <dgm:pt modelId="{4BFB2117-C2AC-4821-8672-A19F25B3B132}" type="pres">
      <dgm:prSet presAssocID="{A80F3EE7-2CD3-4597-A2C1-456092C8901F}" presName="parentText" presStyleLbl="node1" presStyleIdx="2" presStyleCnt="4">
        <dgm:presLayoutVars>
          <dgm:chMax val="0"/>
          <dgm:bulletEnabled val="1"/>
        </dgm:presLayoutVars>
      </dgm:prSet>
      <dgm:spPr/>
      <dgm:t>
        <a:bodyPr/>
        <a:lstStyle/>
        <a:p>
          <a:endParaRPr kumimoji="1" lang="ja-JP" altLang="en-US"/>
        </a:p>
      </dgm:t>
    </dgm:pt>
    <dgm:pt modelId="{E78A5011-0F94-4CC6-BC8F-7101323BDDF8}" type="pres">
      <dgm:prSet presAssocID="{02BF1AFC-6571-4801-A6A6-1C8213AB8FA8}" presName="spacer" presStyleCnt="0"/>
      <dgm:spPr/>
    </dgm:pt>
    <dgm:pt modelId="{9A767DEF-48BA-4E08-9AB6-48D519B8F570}" type="pres">
      <dgm:prSet presAssocID="{1E005A8F-455C-44C8-A168-9DBE07AADED3}" presName="parentText" presStyleLbl="node1" presStyleIdx="3" presStyleCnt="4">
        <dgm:presLayoutVars>
          <dgm:chMax val="0"/>
          <dgm:bulletEnabled val="1"/>
        </dgm:presLayoutVars>
      </dgm:prSet>
      <dgm:spPr/>
      <dgm:t>
        <a:bodyPr/>
        <a:lstStyle/>
        <a:p>
          <a:endParaRPr kumimoji="1" lang="ja-JP" altLang="en-US"/>
        </a:p>
      </dgm:t>
    </dgm:pt>
  </dgm:ptLst>
  <dgm:cxnLst>
    <dgm:cxn modelId="{109A3309-DBD1-4725-B2B8-08D67E9A52CD}" type="presOf" srcId="{69C6EFA0-0367-4F85-ADF8-46110FFC0BF7}" destId="{5622F75D-BDDA-404E-98F6-CCAE4F311CF7}" srcOrd="0" destOrd="0" presId="urn:microsoft.com/office/officeart/2005/8/layout/vList2"/>
    <dgm:cxn modelId="{422257B8-D31C-48B4-ACFD-9CF0A5726364}" type="presOf" srcId="{16BB291A-142E-479F-8F2E-AB376CDD8691}" destId="{6747FDBD-D682-4552-AD1E-E6246FD589B7}" srcOrd="0" destOrd="0" presId="urn:microsoft.com/office/officeart/2005/8/layout/vList2"/>
    <dgm:cxn modelId="{C0078AE7-949B-47DB-94FC-2CCAF576146F}" srcId="{16BB291A-142E-479F-8F2E-AB376CDD8691}" destId="{69C6EFA0-0367-4F85-ADF8-46110FFC0BF7}" srcOrd="0" destOrd="0" parTransId="{0D56CB7E-83B4-4540-B2A9-418EA86E837A}" sibTransId="{13B506D0-DAEA-43C7-A388-CDE2AA0FF4F6}"/>
    <dgm:cxn modelId="{864FDF59-3DCA-4E7E-99F0-55973ABAB893}" type="presOf" srcId="{E28F5CB6-18F4-42C7-A0A3-F57C9B031466}" destId="{78884E18-5260-4A4D-BB47-88F2F6A0F963}" srcOrd="0" destOrd="0" presId="urn:microsoft.com/office/officeart/2005/8/layout/vList2"/>
    <dgm:cxn modelId="{6FDC3FC7-61C3-4D23-875A-265376D0485C}" type="presOf" srcId="{1E005A8F-455C-44C8-A168-9DBE07AADED3}" destId="{9A767DEF-48BA-4E08-9AB6-48D519B8F570}" srcOrd="0" destOrd="0" presId="urn:microsoft.com/office/officeart/2005/8/layout/vList2"/>
    <dgm:cxn modelId="{C09D6FA4-6B6C-4229-B2D1-D94507BA5CE2}" type="presOf" srcId="{A80F3EE7-2CD3-4597-A2C1-456092C8901F}" destId="{4BFB2117-C2AC-4821-8672-A19F25B3B132}" srcOrd="0" destOrd="0" presId="urn:microsoft.com/office/officeart/2005/8/layout/vList2"/>
    <dgm:cxn modelId="{517B58A2-B72E-415F-AB47-F0669404C4BF}" srcId="{16BB291A-142E-479F-8F2E-AB376CDD8691}" destId="{1E005A8F-455C-44C8-A168-9DBE07AADED3}" srcOrd="3" destOrd="0" parTransId="{82125F8D-B087-4E11-AD10-1C1010DFA9C1}" sibTransId="{3AD03420-F695-43DE-A568-197F6AC232D9}"/>
    <dgm:cxn modelId="{CD171F19-FDBF-49B3-A991-54CC7DCBDBE9}" srcId="{16BB291A-142E-479F-8F2E-AB376CDD8691}" destId="{E28F5CB6-18F4-42C7-A0A3-F57C9B031466}" srcOrd="1" destOrd="0" parTransId="{00A74CCC-865D-4B1D-8EAF-D89748C9358D}" sibTransId="{85F92525-4F35-401B-B7C5-766CCE20B5F6}"/>
    <dgm:cxn modelId="{5FB34369-D302-40CA-802C-B4E145ACCD1E}" srcId="{16BB291A-142E-479F-8F2E-AB376CDD8691}" destId="{A80F3EE7-2CD3-4597-A2C1-456092C8901F}" srcOrd="2" destOrd="0" parTransId="{61E1801C-C4FE-4E15-898C-A19B3425280C}" sibTransId="{02BF1AFC-6571-4801-A6A6-1C8213AB8FA8}"/>
    <dgm:cxn modelId="{4A0F20F3-2F37-4024-B015-56C8EFFB8DAF}" type="presParOf" srcId="{6747FDBD-D682-4552-AD1E-E6246FD589B7}" destId="{5622F75D-BDDA-404E-98F6-CCAE4F311CF7}" srcOrd="0" destOrd="0" presId="urn:microsoft.com/office/officeart/2005/8/layout/vList2"/>
    <dgm:cxn modelId="{E16018C9-9B9E-4320-83B6-A81368C5DB5F}" type="presParOf" srcId="{6747FDBD-D682-4552-AD1E-E6246FD589B7}" destId="{30495451-DD04-41A3-A93C-E2ADBCB57312}" srcOrd="1" destOrd="0" presId="urn:microsoft.com/office/officeart/2005/8/layout/vList2"/>
    <dgm:cxn modelId="{A62B752D-B00B-4679-939F-FCA69B8E3BD5}" type="presParOf" srcId="{6747FDBD-D682-4552-AD1E-E6246FD589B7}" destId="{78884E18-5260-4A4D-BB47-88F2F6A0F963}" srcOrd="2" destOrd="0" presId="urn:microsoft.com/office/officeart/2005/8/layout/vList2"/>
    <dgm:cxn modelId="{45BC42F4-2AB4-4A15-863F-E2322BA67573}" type="presParOf" srcId="{6747FDBD-D682-4552-AD1E-E6246FD589B7}" destId="{48A4B196-EEA6-486A-B881-EE7DE31479A9}" srcOrd="3" destOrd="0" presId="urn:microsoft.com/office/officeart/2005/8/layout/vList2"/>
    <dgm:cxn modelId="{0E31C0CD-E92E-4A23-BAF7-DE1BCDD4830A}" type="presParOf" srcId="{6747FDBD-D682-4552-AD1E-E6246FD589B7}" destId="{4BFB2117-C2AC-4821-8672-A19F25B3B132}" srcOrd="4" destOrd="0" presId="urn:microsoft.com/office/officeart/2005/8/layout/vList2"/>
    <dgm:cxn modelId="{0C98D490-0FAE-4C7C-A9B4-265D7A94C6C0}" type="presParOf" srcId="{6747FDBD-D682-4552-AD1E-E6246FD589B7}" destId="{E78A5011-0F94-4CC6-BC8F-7101323BDDF8}" srcOrd="5" destOrd="0" presId="urn:microsoft.com/office/officeart/2005/8/layout/vList2"/>
    <dgm:cxn modelId="{EA00C1A8-ABFE-4C62-A12A-5D834800E589}" type="presParOf" srcId="{6747FDBD-D682-4552-AD1E-E6246FD589B7}" destId="{9A767DEF-48BA-4E08-9AB6-48D519B8F570}"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B261471-C666-427B-95C1-14CD069D5D64}">
      <dsp:nvSpPr>
        <dsp:cNvPr id="0" name=""/>
        <dsp:cNvSpPr/>
      </dsp:nvSpPr>
      <dsp:spPr>
        <a:xfrm>
          <a:off x="0" y="35893"/>
          <a:ext cx="8435975" cy="842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t>防災マップを作成</a:t>
          </a:r>
          <a:endParaRPr kumimoji="1" lang="ja-JP" altLang="en-US" sz="2400" kern="1200" dirty="0"/>
        </a:p>
      </dsp:txBody>
      <dsp:txXfrm>
        <a:off x="0" y="35893"/>
        <a:ext cx="8435975" cy="842400"/>
      </dsp:txXfrm>
    </dsp:sp>
    <dsp:sp modelId="{67C09302-5D94-4731-A708-7A1E7D497598}">
      <dsp:nvSpPr>
        <dsp:cNvPr id="0" name=""/>
        <dsp:cNvSpPr/>
      </dsp:nvSpPr>
      <dsp:spPr>
        <a:xfrm>
          <a:off x="0" y="1007893"/>
          <a:ext cx="8435975" cy="842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t>自主防災リーダー研修会の開催</a:t>
          </a:r>
          <a:endParaRPr kumimoji="1" lang="ja-JP" altLang="en-US" sz="2400" kern="1200" dirty="0"/>
        </a:p>
      </dsp:txBody>
      <dsp:txXfrm>
        <a:off x="0" y="1007893"/>
        <a:ext cx="8435975" cy="842400"/>
      </dsp:txXfrm>
    </dsp:sp>
    <dsp:sp modelId="{34102003-6CD4-4261-9256-7F74D5D9B882}">
      <dsp:nvSpPr>
        <dsp:cNvPr id="0" name=""/>
        <dsp:cNvSpPr/>
      </dsp:nvSpPr>
      <dsp:spPr>
        <a:xfrm>
          <a:off x="0" y="1979893"/>
          <a:ext cx="8435975" cy="842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t>災害図上訓練の実施</a:t>
          </a:r>
          <a:endParaRPr kumimoji="1" lang="ja-JP" altLang="en-US" sz="2400" kern="1200" dirty="0"/>
        </a:p>
      </dsp:txBody>
      <dsp:txXfrm>
        <a:off x="0" y="1979893"/>
        <a:ext cx="8435975" cy="842400"/>
      </dsp:txXfrm>
    </dsp:sp>
    <dsp:sp modelId="{55F3A427-ABE0-4B65-A870-A99624C8AA03}">
      <dsp:nvSpPr>
        <dsp:cNvPr id="0" name=""/>
        <dsp:cNvSpPr/>
      </dsp:nvSpPr>
      <dsp:spPr>
        <a:xfrm>
          <a:off x="0" y="2951893"/>
          <a:ext cx="8435975" cy="842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t>避難所開設運営訓練の実施</a:t>
          </a:r>
          <a:endParaRPr kumimoji="1" lang="ja-JP" altLang="en-US" sz="2400" kern="1200" dirty="0"/>
        </a:p>
      </dsp:txBody>
      <dsp:txXfrm>
        <a:off x="0" y="2951893"/>
        <a:ext cx="8435975" cy="842400"/>
      </dsp:txXfrm>
    </dsp:sp>
    <dsp:sp modelId="{9E19B809-23B0-4C5A-8D4A-C29DB0BEECEE}">
      <dsp:nvSpPr>
        <dsp:cNvPr id="0" name=""/>
        <dsp:cNvSpPr/>
      </dsp:nvSpPr>
      <dsp:spPr>
        <a:xfrm>
          <a:off x="0" y="3923893"/>
          <a:ext cx="8435975" cy="84240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t>まちなか防災訓練の実施</a:t>
          </a:r>
          <a:endParaRPr kumimoji="1" lang="ja-JP" altLang="en-US" sz="2400" kern="1200" dirty="0"/>
        </a:p>
      </dsp:txBody>
      <dsp:txXfrm>
        <a:off x="0" y="3923893"/>
        <a:ext cx="8435975" cy="84240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EE5BBF-F5FF-49CD-9AFB-E4A167D003E7}">
      <dsp:nvSpPr>
        <dsp:cNvPr id="0" name=""/>
        <dsp:cNvSpPr/>
      </dsp:nvSpPr>
      <dsp:spPr>
        <a:xfrm>
          <a:off x="0" y="0"/>
          <a:ext cx="4039648" cy="134408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ja-JP" altLang="en-US" sz="1600" kern="1200" dirty="0" smtClean="0"/>
            <a:t>要援護者に関する個人情報の収集・共有</a:t>
          </a:r>
          <a:endParaRPr kumimoji="1" lang="ja-JP" altLang="en-US" sz="1600" kern="1200" dirty="0"/>
        </a:p>
        <a:p>
          <a:pPr marL="114300" lvl="1" indent="-114300" algn="l" defTabSz="533400">
            <a:lnSpc>
              <a:spcPct val="90000"/>
            </a:lnSpc>
            <a:spcBef>
              <a:spcPct val="0"/>
            </a:spcBef>
            <a:spcAft>
              <a:spcPct val="15000"/>
            </a:spcAft>
            <a:buChar char="••"/>
          </a:pPr>
          <a:r>
            <a:rPr kumimoji="1" lang="ja-JP" altLang="en-US" sz="1200" kern="1200" dirty="0" smtClean="0"/>
            <a:t>個人情報保護に関する法令を遵守しながら進めていく</a:t>
          </a:r>
          <a:endParaRPr kumimoji="1" lang="ja-JP" altLang="en-US" sz="1200" kern="1200" dirty="0"/>
        </a:p>
      </dsp:txBody>
      <dsp:txXfrm>
        <a:off x="0" y="0"/>
        <a:ext cx="2668013" cy="1344081"/>
      </dsp:txXfrm>
    </dsp:sp>
    <dsp:sp modelId="{9F95D259-4E11-4340-8D56-A4FB9D81D711}">
      <dsp:nvSpPr>
        <dsp:cNvPr id="0" name=""/>
        <dsp:cNvSpPr/>
      </dsp:nvSpPr>
      <dsp:spPr>
        <a:xfrm>
          <a:off x="356439" y="1568095"/>
          <a:ext cx="4039648" cy="134408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ja-JP" altLang="en-US" sz="1600" kern="1200" dirty="0" smtClean="0"/>
            <a:t>要援護者に対する避難支援</a:t>
          </a:r>
          <a:endParaRPr lang="en-US" altLang="ja-JP" sz="1600" kern="1200" dirty="0" smtClean="0"/>
        </a:p>
        <a:p>
          <a:pPr marL="114300" lvl="1" indent="-114300" algn="l" defTabSz="533400">
            <a:lnSpc>
              <a:spcPct val="90000"/>
            </a:lnSpc>
            <a:spcBef>
              <a:spcPct val="0"/>
            </a:spcBef>
            <a:spcAft>
              <a:spcPct val="15000"/>
            </a:spcAft>
            <a:buChar char="••"/>
          </a:pPr>
          <a:r>
            <a:rPr lang="ja-JP" altLang="en-US" sz="1200" kern="1200" dirty="0" smtClean="0"/>
            <a:t>個人情報の収集・共有段階において、避難場所、避難経路、避難支援者をあらかじめ選定し、記録しておく</a:t>
          </a:r>
          <a:endParaRPr lang="en-US" altLang="ja-JP" sz="1200" kern="1200" dirty="0" smtClean="0"/>
        </a:p>
      </dsp:txBody>
      <dsp:txXfrm>
        <a:off x="356439" y="1568095"/>
        <a:ext cx="2809556" cy="1344081"/>
      </dsp:txXfrm>
    </dsp:sp>
    <dsp:sp modelId="{769848EA-CAF9-4604-8292-BC366A0E42BD}">
      <dsp:nvSpPr>
        <dsp:cNvPr id="0" name=""/>
        <dsp:cNvSpPr/>
      </dsp:nvSpPr>
      <dsp:spPr>
        <a:xfrm>
          <a:off x="712879" y="3136190"/>
          <a:ext cx="4039648" cy="134408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ja-JP" altLang="en-US" sz="1600" kern="1200" dirty="0" smtClean="0"/>
            <a:t>要援護者に対する避難後の支援</a:t>
          </a:r>
          <a:endParaRPr lang="en-US" altLang="ja-JP" sz="1600" kern="1200" dirty="0" smtClean="0"/>
        </a:p>
        <a:p>
          <a:pPr marL="114300" lvl="1" indent="-114300" algn="l" defTabSz="533400">
            <a:lnSpc>
              <a:spcPct val="90000"/>
            </a:lnSpc>
            <a:spcBef>
              <a:spcPct val="0"/>
            </a:spcBef>
            <a:spcAft>
              <a:spcPct val="15000"/>
            </a:spcAft>
            <a:buChar char="••"/>
          </a:pPr>
          <a:r>
            <a:rPr lang="ja-JP" altLang="en-US" sz="1200" kern="1200" dirty="0" smtClean="0"/>
            <a:t>医療・介護サービス等の継続　</a:t>
          </a:r>
          <a:endParaRPr lang="en-US" altLang="ja-JP" sz="1200" kern="1200" dirty="0" smtClean="0"/>
        </a:p>
        <a:p>
          <a:pPr marL="114300" lvl="1" indent="-114300" algn="l" defTabSz="533400">
            <a:lnSpc>
              <a:spcPct val="90000"/>
            </a:lnSpc>
            <a:spcBef>
              <a:spcPct val="0"/>
            </a:spcBef>
            <a:spcAft>
              <a:spcPct val="15000"/>
            </a:spcAft>
            <a:buChar char="••"/>
          </a:pPr>
          <a:r>
            <a:rPr lang="ja-JP" altLang="en-US" sz="1200" kern="1200" dirty="0" smtClean="0"/>
            <a:t>避難後に配慮すべき情報もあらかじめ収集・共有しておく</a:t>
          </a:r>
          <a:endParaRPr lang="en-US" altLang="ja-JP" sz="1200" kern="1200" dirty="0" smtClean="0"/>
        </a:p>
      </dsp:txBody>
      <dsp:txXfrm>
        <a:off x="712879" y="3136190"/>
        <a:ext cx="2809556" cy="1344081"/>
      </dsp:txXfrm>
    </dsp:sp>
    <dsp:sp modelId="{8A1C24A1-EE69-4B55-996B-E246A2F9BADB}">
      <dsp:nvSpPr>
        <dsp:cNvPr id="0" name=""/>
        <dsp:cNvSpPr/>
      </dsp:nvSpPr>
      <dsp:spPr>
        <a:xfrm>
          <a:off x="3165995" y="1019261"/>
          <a:ext cx="873653" cy="87365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kumimoji="1" lang="ja-JP" altLang="en-US" sz="3600" kern="1200"/>
        </a:p>
      </dsp:txBody>
      <dsp:txXfrm>
        <a:off x="3165995" y="1019261"/>
        <a:ext cx="873653" cy="873653"/>
      </dsp:txXfrm>
    </dsp:sp>
    <dsp:sp modelId="{16C8E7EF-3917-4E1E-A0F9-BE5FCD74C40F}">
      <dsp:nvSpPr>
        <dsp:cNvPr id="0" name=""/>
        <dsp:cNvSpPr/>
      </dsp:nvSpPr>
      <dsp:spPr>
        <a:xfrm>
          <a:off x="3522435" y="2578396"/>
          <a:ext cx="873653" cy="873653"/>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kumimoji="1" lang="ja-JP" altLang="en-US" sz="3600" kern="1200"/>
        </a:p>
      </dsp:txBody>
      <dsp:txXfrm>
        <a:off x="3522435" y="2578396"/>
        <a:ext cx="873653" cy="87365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0C542CA-2F6C-4F12-9EE6-154ADD266CCD}">
      <dsp:nvSpPr>
        <dsp:cNvPr id="0" name=""/>
        <dsp:cNvSpPr/>
      </dsp:nvSpPr>
      <dsp:spPr>
        <a:xfrm>
          <a:off x="0" y="954636"/>
          <a:ext cx="8568952" cy="70433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ja-JP" altLang="en-US" sz="2800" kern="1200" dirty="0" smtClean="0"/>
            <a:t>台帳を作ることが自己目的化してはいけない</a:t>
          </a:r>
          <a:endParaRPr kumimoji="1" lang="ja-JP" altLang="en-US" sz="2800" kern="1200" dirty="0"/>
        </a:p>
      </dsp:txBody>
      <dsp:txXfrm>
        <a:off x="0" y="954636"/>
        <a:ext cx="8568952" cy="704339"/>
      </dsp:txXfrm>
    </dsp:sp>
    <dsp:sp modelId="{A9752BE4-AC4D-46D3-ABE0-813502650FC3}">
      <dsp:nvSpPr>
        <dsp:cNvPr id="0" name=""/>
        <dsp:cNvSpPr/>
      </dsp:nvSpPr>
      <dsp:spPr>
        <a:xfrm>
          <a:off x="0" y="1739616"/>
          <a:ext cx="8568952" cy="70433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ja-JP" altLang="en-US" sz="2800" kern="1200" dirty="0" smtClean="0"/>
            <a:t>台帳を作ったら終わりというわけではない</a:t>
          </a:r>
          <a:endParaRPr kumimoji="1" lang="ja-JP" altLang="en-US" sz="2800" kern="1200" dirty="0"/>
        </a:p>
      </dsp:txBody>
      <dsp:txXfrm>
        <a:off x="0" y="1739616"/>
        <a:ext cx="8568952" cy="704339"/>
      </dsp:txXfrm>
    </dsp:sp>
    <dsp:sp modelId="{9744BE52-E9AC-4327-BF45-610CDD0B1D04}">
      <dsp:nvSpPr>
        <dsp:cNvPr id="0" name=""/>
        <dsp:cNvSpPr/>
      </dsp:nvSpPr>
      <dsp:spPr>
        <a:xfrm>
          <a:off x="0" y="2524596"/>
          <a:ext cx="8568952" cy="70433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ja-JP" altLang="en-US" sz="2800" kern="1200" dirty="0" smtClean="0"/>
            <a:t>台帳づくりをきっかけにコミュニケーションを図ってもらう</a:t>
          </a:r>
          <a:endParaRPr kumimoji="1" lang="en-US" altLang="ja-JP" sz="2800" kern="1200" dirty="0" smtClean="0"/>
        </a:p>
      </dsp:txBody>
      <dsp:txXfrm>
        <a:off x="0" y="2524596"/>
        <a:ext cx="8568952" cy="704339"/>
      </dsp:txXfrm>
    </dsp:sp>
    <dsp:sp modelId="{7E9658E2-9327-4249-8B55-F7B2E92951F1}">
      <dsp:nvSpPr>
        <dsp:cNvPr id="0" name=""/>
        <dsp:cNvSpPr/>
      </dsp:nvSpPr>
      <dsp:spPr>
        <a:xfrm>
          <a:off x="0" y="3309576"/>
          <a:ext cx="8568952" cy="70433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kumimoji="1" lang="ja-JP" altLang="en-US" sz="2800" kern="1200" dirty="0" smtClean="0"/>
            <a:t>「記録」ではなくて、普段からの「記憶」が大事</a:t>
          </a:r>
          <a:endParaRPr kumimoji="1" lang="ja-JP" altLang="en-US" sz="2800" kern="1200" dirty="0"/>
        </a:p>
      </dsp:txBody>
      <dsp:txXfrm>
        <a:off x="0" y="3309576"/>
        <a:ext cx="8568952" cy="70433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FF8758-56A1-47D9-A48A-CD9768CF5A98}">
      <dsp:nvSpPr>
        <dsp:cNvPr id="0" name=""/>
        <dsp:cNvSpPr/>
      </dsp:nvSpPr>
      <dsp:spPr>
        <a:xfrm>
          <a:off x="0" y="24447"/>
          <a:ext cx="7560840" cy="124988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kumimoji="1" lang="ja-JP" altLang="en-US" sz="3000" kern="1200" dirty="0" smtClean="0"/>
            <a:t>支援する側の事業者</a:t>
          </a:r>
          <a:endParaRPr kumimoji="1" lang="ja-JP" altLang="en-US" sz="3000" kern="1200" dirty="0"/>
        </a:p>
      </dsp:txBody>
      <dsp:txXfrm>
        <a:off x="0" y="24447"/>
        <a:ext cx="7560840" cy="1249889"/>
      </dsp:txXfrm>
    </dsp:sp>
    <dsp:sp modelId="{4B812444-1743-46C1-BAE9-81FBF766EB04}">
      <dsp:nvSpPr>
        <dsp:cNvPr id="0" name=""/>
        <dsp:cNvSpPr/>
      </dsp:nvSpPr>
      <dsp:spPr>
        <a:xfrm>
          <a:off x="0" y="1375347"/>
          <a:ext cx="7560840" cy="124988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kumimoji="1" lang="ja-JP" altLang="en-US" sz="3000" kern="1200" dirty="0" smtClean="0"/>
            <a:t>支援される側の事業者　　　　　　　　　　　　　（被災している）</a:t>
          </a:r>
          <a:endParaRPr lang="en-US" altLang="ja-JP" sz="3000" kern="1200" dirty="0" smtClean="0"/>
        </a:p>
      </dsp:txBody>
      <dsp:txXfrm>
        <a:off x="0" y="1375347"/>
        <a:ext cx="7560840" cy="124988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CB3550D-9A43-4B12-B1D6-504BA55A00DA}">
      <dsp:nvSpPr>
        <dsp:cNvPr id="0" name=""/>
        <dsp:cNvSpPr/>
      </dsp:nvSpPr>
      <dsp:spPr>
        <a:xfrm>
          <a:off x="0" y="1938"/>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ja-JP" altLang="en-US" sz="2400" kern="1200" dirty="0" smtClean="0">
              <a:solidFill>
                <a:srgbClr val="FF0000"/>
              </a:solidFill>
            </a:rPr>
            <a:t>福祉避難所</a:t>
          </a:r>
          <a:r>
            <a:rPr kumimoji="1" lang="ja-JP" altLang="en-US" sz="2400" kern="1200" dirty="0" smtClean="0"/>
            <a:t>とは、高齢者・障害者等何らかの特別な配慮を必要な者を収容する施設のことをいう</a:t>
          </a:r>
          <a:endParaRPr kumimoji="1" lang="ja-JP" altLang="en-US" sz="2400" kern="1200" dirty="0"/>
        </a:p>
      </dsp:txBody>
      <dsp:txXfrm>
        <a:off x="0" y="1938"/>
        <a:ext cx="7715304" cy="851929"/>
      </dsp:txXfrm>
    </dsp:sp>
    <dsp:sp modelId="{0D6499D5-4C18-4DD5-B4A9-665B8DBE9E2B}">
      <dsp:nvSpPr>
        <dsp:cNvPr id="0" name=""/>
        <dsp:cNvSpPr/>
      </dsp:nvSpPr>
      <dsp:spPr>
        <a:xfrm>
          <a:off x="0" y="866059"/>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t>災害救助法に基づく福祉避難所の設置は</a:t>
          </a:r>
          <a:r>
            <a:rPr lang="ja-JP" altLang="en-US" sz="2400" kern="1200" dirty="0" smtClean="0">
              <a:solidFill>
                <a:srgbClr val="FF0000"/>
              </a:solidFill>
            </a:rPr>
            <a:t>能登半島地震</a:t>
          </a:r>
          <a:r>
            <a:rPr lang="ja-JP" altLang="en-US" sz="2400" kern="1200" dirty="0" smtClean="0"/>
            <a:t>の輪島市が初の試みであるとされている</a:t>
          </a:r>
          <a:endParaRPr kumimoji="1" lang="ja-JP" altLang="en-US" sz="2400" kern="1200" dirty="0"/>
        </a:p>
      </dsp:txBody>
      <dsp:txXfrm>
        <a:off x="0" y="866059"/>
        <a:ext cx="7715304" cy="851929"/>
      </dsp:txXfrm>
    </dsp:sp>
    <dsp:sp modelId="{F32A5006-AE0D-4F88-9B2B-08207B88AF14}">
      <dsp:nvSpPr>
        <dsp:cNvPr id="0" name=""/>
        <dsp:cNvSpPr/>
      </dsp:nvSpPr>
      <dsp:spPr>
        <a:xfrm>
          <a:off x="0" y="1730180"/>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FF0000"/>
              </a:solidFill>
            </a:rPr>
            <a:t>阪神・淡路大震災</a:t>
          </a:r>
          <a:r>
            <a:rPr lang="ja-JP" altLang="en-US" sz="2400" kern="1200" dirty="0" smtClean="0"/>
            <a:t>においても、高齢者・障害者等に対する特別な配慮を行った事例がある</a:t>
          </a:r>
          <a:endParaRPr lang="en-US" altLang="ja-JP" sz="2400" kern="1200" dirty="0" smtClean="0"/>
        </a:p>
      </dsp:txBody>
      <dsp:txXfrm>
        <a:off x="0" y="1730180"/>
        <a:ext cx="7715304" cy="851929"/>
      </dsp:txXfrm>
    </dsp:sp>
    <dsp:sp modelId="{3E82631C-BEF2-48BE-822D-CE41F19633A6}">
      <dsp:nvSpPr>
        <dsp:cNvPr id="0" name=""/>
        <dsp:cNvSpPr/>
      </dsp:nvSpPr>
      <dsp:spPr>
        <a:xfrm>
          <a:off x="0" y="2594302"/>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FF0000"/>
              </a:solidFill>
            </a:rPr>
            <a:t>新潟中越地震</a:t>
          </a:r>
          <a:r>
            <a:rPr lang="ja-JP" altLang="en-US" sz="2400" kern="1200" dirty="0" smtClean="0"/>
            <a:t>では、福祉避難所を</a:t>
          </a:r>
          <a:r>
            <a:rPr lang="ja-JP" altLang="en-US" sz="2400" kern="1200" dirty="0" smtClean="0">
              <a:solidFill>
                <a:srgbClr val="FF0000"/>
              </a:solidFill>
            </a:rPr>
            <a:t>担当者が把握していなかった</a:t>
          </a:r>
          <a:endParaRPr lang="en-US" altLang="ja-JP" sz="2400" kern="1200" dirty="0" smtClean="0">
            <a:solidFill>
              <a:srgbClr val="FF0000"/>
            </a:solidFill>
          </a:endParaRPr>
        </a:p>
      </dsp:txBody>
      <dsp:txXfrm>
        <a:off x="0" y="2594302"/>
        <a:ext cx="7715304" cy="851929"/>
      </dsp:txXfrm>
    </dsp:sp>
    <dsp:sp modelId="{4CDCAEB5-A2AC-449A-81C2-EC73A7FEDCC1}">
      <dsp:nvSpPr>
        <dsp:cNvPr id="0" name=""/>
        <dsp:cNvSpPr/>
      </dsp:nvSpPr>
      <dsp:spPr>
        <a:xfrm>
          <a:off x="0" y="3458423"/>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FF0000"/>
              </a:solidFill>
            </a:rPr>
            <a:t>東日本大震災</a:t>
          </a:r>
          <a:r>
            <a:rPr lang="ja-JP" altLang="en-US" sz="2400" kern="1200" dirty="0" smtClean="0"/>
            <a:t>においては、災害直後は福祉避難所を担当者が十分に把握していなかった所もあった</a:t>
          </a:r>
          <a:endParaRPr lang="en-US" altLang="ja-JP" sz="2400" kern="1200" dirty="0" smtClean="0"/>
        </a:p>
      </dsp:txBody>
      <dsp:txXfrm>
        <a:off x="0" y="3458423"/>
        <a:ext cx="7715304" cy="851929"/>
      </dsp:txXfrm>
    </dsp:sp>
    <dsp:sp modelId="{691F6283-EDCC-4E40-8583-D81468F7AF23}">
      <dsp:nvSpPr>
        <dsp:cNvPr id="0" name=""/>
        <dsp:cNvSpPr/>
      </dsp:nvSpPr>
      <dsp:spPr>
        <a:xfrm>
          <a:off x="0" y="4322544"/>
          <a:ext cx="7715304" cy="851929"/>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ja-JP" altLang="en-US" sz="2400" kern="1200" dirty="0" smtClean="0">
              <a:solidFill>
                <a:srgbClr val="FF0000"/>
              </a:solidFill>
            </a:rPr>
            <a:t>大阪市でも取り組みが始まっており</a:t>
          </a:r>
          <a:r>
            <a:rPr lang="ja-JP" altLang="en-US" sz="2400" kern="1200" dirty="0" smtClean="0"/>
            <a:t>、事前に体制を整えておくことが地域の課題となりつつある</a:t>
          </a:r>
          <a:endParaRPr lang="en-US" altLang="ja-JP" sz="2400" kern="1200" dirty="0" smtClean="0"/>
        </a:p>
      </dsp:txBody>
      <dsp:txXfrm>
        <a:off x="0" y="4322544"/>
        <a:ext cx="7715304" cy="851929"/>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22F75D-BDDA-404E-98F6-CCAE4F311CF7}">
      <dsp:nvSpPr>
        <dsp:cNvPr id="0" name=""/>
        <dsp:cNvSpPr/>
      </dsp:nvSpPr>
      <dsp:spPr>
        <a:xfrm>
          <a:off x="0" y="35909"/>
          <a:ext cx="6120680" cy="72949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altLang="en-US" sz="2900" kern="1200" dirty="0" smtClean="0"/>
            <a:t>市町村の</a:t>
          </a:r>
          <a:r>
            <a:rPr kumimoji="1" lang="ja-JP" sz="2900" kern="1200" dirty="0" smtClean="0"/>
            <a:t>地域防災計画</a:t>
          </a:r>
          <a:endParaRPr kumimoji="1" lang="en-US" sz="2900" kern="1200" dirty="0"/>
        </a:p>
      </dsp:txBody>
      <dsp:txXfrm>
        <a:off x="0" y="35909"/>
        <a:ext cx="6120680" cy="729495"/>
      </dsp:txXfrm>
    </dsp:sp>
    <dsp:sp modelId="{78884E18-5260-4A4D-BB47-88F2F6A0F963}">
      <dsp:nvSpPr>
        <dsp:cNvPr id="0" name=""/>
        <dsp:cNvSpPr/>
      </dsp:nvSpPr>
      <dsp:spPr>
        <a:xfrm>
          <a:off x="0" y="848924"/>
          <a:ext cx="6120680" cy="72949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altLang="en-US" sz="2900" kern="1200" dirty="0" smtClean="0"/>
            <a:t>市町村の</a:t>
          </a:r>
          <a:r>
            <a:rPr kumimoji="1" lang="ja-JP" sz="2900" kern="1200" dirty="0" smtClean="0"/>
            <a:t>地域福祉計画</a:t>
          </a:r>
          <a:endParaRPr kumimoji="1" lang="en-US" sz="2900" kern="1200" dirty="0"/>
        </a:p>
      </dsp:txBody>
      <dsp:txXfrm>
        <a:off x="0" y="848924"/>
        <a:ext cx="6120680" cy="729495"/>
      </dsp:txXfrm>
    </dsp:sp>
    <dsp:sp modelId="{4BFB2117-C2AC-4821-8672-A19F25B3B132}">
      <dsp:nvSpPr>
        <dsp:cNvPr id="0" name=""/>
        <dsp:cNvSpPr/>
      </dsp:nvSpPr>
      <dsp:spPr>
        <a:xfrm>
          <a:off x="0" y="1661940"/>
          <a:ext cx="6120680" cy="72949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altLang="en-US" sz="2900" kern="1200" dirty="0" smtClean="0"/>
            <a:t>市町村の障害者計画</a:t>
          </a:r>
          <a:endParaRPr kumimoji="1" lang="ja-JP" sz="2900" kern="1200" dirty="0"/>
        </a:p>
      </dsp:txBody>
      <dsp:txXfrm>
        <a:off x="0" y="1661940"/>
        <a:ext cx="6120680" cy="729495"/>
      </dsp:txXfrm>
    </dsp:sp>
    <dsp:sp modelId="{9A767DEF-48BA-4E08-9AB6-48D519B8F570}">
      <dsp:nvSpPr>
        <dsp:cNvPr id="0" name=""/>
        <dsp:cNvSpPr/>
      </dsp:nvSpPr>
      <dsp:spPr>
        <a:xfrm>
          <a:off x="0" y="2474955"/>
          <a:ext cx="6120680" cy="72949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kumimoji="1" lang="ja-JP" altLang="en-US" sz="2900" kern="1200" dirty="0" smtClean="0"/>
            <a:t>社協の地域福祉活動計画</a:t>
          </a:r>
          <a:endParaRPr kumimoji="1" lang="ja-JP" sz="2900" kern="1200" dirty="0"/>
        </a:p>
      </dsp:txBody>
      <dsp:txXfrm>
        <a:off x="0" y="2474955"/>
        <a:ext cx="6120680" cy="7294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8993" cy="497763"/>
          </a:xfrm>
          <a:prstGeom prst="rect">
            <a:avLst/>
          </a:prstGeom>
        </p:spPr>
        <p:txBody>
          <a:bodyPr vert="horz" lIns="91641" tIns="45821" rIns="91641" bIns="45821" rtlCol="0"/>
          <a:lstStyle>
            <a:lvl1pPr algn="l">
              <a:defRPr sz="1200"/>
            </a:lvl1pPr>
          </a:lstStyle>
          <a:p>
            <a:pPr>
              <a:defRPr/>
            </a:pPr>
            <a:endParaRPr lang="ja-JP" altLang="en-US"/>
          </a:p>
        </p:txBody>
      </p:sp>
      <p:sp>
        <p:nvSpPr>
          <p:cNvPr id="3" name="日付プレースホルダ 2"/>
          <p:cNvSpPr>
            <a:spLocks noGrp="1"/>
          </p:cNvSpPr>
          <p:nvPr>
            <p:ph type="dt" sz="quarter" idx="1"/>
          </p:nvPr>
        </p:nvSpPr>
        <p:spPr>
          <a:xfrm>
            <a:off x="3855028" y="0"/>
            <a:ext cx="2948993" cy="497763"/>
          </a:xfrm>
          <a:prstGeom prst="rect">
            <a:avLst/>
          </a:prstGeom>
        </p:spPr>
        <p:txBody>
          <a:bodyPr vert="horz" lIns="91641" tIns="45821" rIns="91641" bIns="45821" rtlCol="0"/>
          <a:lstStyle>
            <a:lvl1pPr algn="r">
              <a:defRPr sz="1200"/>
            </a:lvl1pPr>
          </a:lstStyle>
          <a:p>
            <a:pPr>
              <a:defRPr/>
            </a:pPr>
            <a:endParaRPr lang="ja-JP" altLang="en-US"/>
          </a:p>
        </p:txBody>
      </p:sp>
      <p:sp>
        <p:nvSpPr>
          <p:cNvPr id="4" name="フッター プレースホルダ 3"/>
          <p:cNvSpPr>
            <a:spLocks noGrp="1"/>
          </p:cNvSpPr>
          <p:nvPr>
            <p:ph type="ftr" sz="quarter" idx="2"/>
          </p:nvPr>
        </p:nvSpPr>
        <p:spPr>
          <a:xfrm>
            <a:off x="0" y="9439985"/>
            <a:ext cx="2948993" cy="497763"/>
          </a:xfrm>
          <a:prstGeom prst="rect">
            <a:avLst/>
          </a:prstGeom>
        </p:spPr>
        <p:txBody>
          <a:bodyPr vert="horz" lIns="91641" tIns="45821" rIns="91641" bIns="45821" rtlCol="0" anchor="b"/>
          <a:lstStyle>
            <a:lvl1pPr algn="l">
              <a:defRPr sz="1200"/>
            </a:lvl1pPr>
          </a:lstStyle>
          <a:p>
            <a:pPr>
              <a:defRPr/>
            </a:pPr>
            <a:endParaRPr lang="ja-JP" altLang="en-US"/>
          </a:p>
        </p:txBody>
      </p:sp>
      <p:sp>
        <p:nvSpPr>
          <p:cNvPr id="5" name="スライド番号プレースホルダ 4"/>
          <p:cNvSpPr>
            <a:spLocks noGrp="1"/>
          </p:cNvSpPr>
          <p:nvPr>
            <p:ph type="sldNum" sz="quarter" idx="3"/>
          </p:nvPr>
        </p:nvSpPr>
        <p:spPr>
          <a:xfrm>
            <a:off x="3855028" y="9439985"/>
            <a:ext cx="2948993" cy="497763"/>
          </a:xfrm>
          <a:prstGeom prst="rect">
            <a:avLst/>
          </a:prstGeom>
        </p:spPr>
        <p:txBody>
          <a:bodyPr vert="horz" lIns="91641" tIns="45821" rIns="91641" bIns="45821" rtlCol="0" anchor="b"/>
          <a:lstStyle>
            <a:lvl1pPr algn="r">
              <a:defRPr sz="1200"/>
            </a:lvl1pPr>
          </a:lstStyle>
          <a:p>
            <a:pPr>
              <a:defRPr/>
            </a:pPr>
            <a:fld id="{F955D9CB-D48B-44A0-8A62-202C9C009100}"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8993" cy="497763"/>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4099" name="Rectangle 3"/>
          <p:cNvSpPr>
            <a:spLocks noGrp="1" noChangeArrowheads="1"/>
          </p:cNvSpPr>
          <p:nvPr>
            <p:ph type="dt" idx="1"/>
          </p:nvPr>
        </p:nvSpPr>
        <p:spPr bwMode="auto">
          <a:xfrm>
            <a:off x="3856620" y="0"/>
            <a:ext cx="2948993" cy="497763"/>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40964" name="Rectangle 4"/>
          <p:cNvSpPr>
            <a:spLocks noGrp="1" noRot="1" noChangeAspect="1" noChangeArrowheads="1" noTextEdit="1"/>
          </p:cNvSpPr>
          <p:nvPr>
            <p:ph type="sldImg" idx="2"/>
          </p:nvPr>
        </p:nvSpPr>
        <p:spPr bwMode="auto">
          <a:xfrm>
            <a:off x="915988" y="746125"/>
            <a:ext cx="4973637" cy="372903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7630" y="4721584"/>
            <a:ext cx="4990358" cy="4471907"/>
          </a:xfrm>
          <a:prstGeom prst="rect">
            <a:avLst/>
          </a:prstGeom>
          <a:noFill/>
          <a:ln w="9525">
            <a:noFill/>
            <a:miter lim="800000"/>
            <a:headEnd/>
            <a:tailEnd/>
          </a:ln>
          <a:effectLst/>
        </p:spPr>
        <p:txBody>
          <a:bodyPr vert="horz" wrap="square" lIns="91641" tIns="45821" rIns="91641" bIns="45821"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4102" name="Rectangle 6"/>
          <p:cNvSpPr>
            <a:spLocks noGrp="1" noChangeArrowheads="1"/>
          </p:cNvSpPr>
          <p:nvPr>
            <p:ph type="ftr" sz="quarter" idx="4"/>
          </p:nvPr>
        </p:nvSpPr>
        <p:spPr bwMode="auto">
          <a:xfrm>
            <a:off x="0" y="9441579"/>
            <a:ext cx="2948993" cy="497762"/>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4103" name="Rectangle 7"/>
          <p:cNvSpPr>
            <a:spLocks noGrp="1" noChangeArrowheads="1"/>
          </p:cNvSpPr>
          <p:nvPr>
            <p:ph type="sldNum" sz="quarter" idx="5"/>
          </p:nvPr>
        </p:nvSpPr>
        <p:spPr bwMode="auto">
          <a:xfrm>
            <a:off x="3856620" y="9441579"/>
            <a:ext cx="2948993" cy="497762"/>
          </a:xfrm>
          <a:prstGeom prst="rect">
            <a:avLst/>
          </a:prstGeom>
          <a:noFill/>
          <a:ln w="9525">
            <a:noFill/>
            <a:miter lim="800000"/>
            <a:headEnd/>
            <a:tailEnd/>
          </a:ln>
          <a:effectLst/>
        </p:spPr>
        <p:txBody>
          <a:bodyPr vert="horz" wrap="square" lIns="91641" tIns="45821" rIns="91641" bIns="45821" numCol="1" anchor="b" anchorCtr="0" compatLnSpc="1">
            <a:prstTxWarp prst="textNoShape">
              <a:avLst/>
            </a:prstTxWarp>
          </a:bodyPr>
          <a:lstStyle>
            <a:lvl1pPr algn="r">
              <a:defRPr sz="1200">
                <a:ea typeface="ＭＳ Ｐゴシック" pitchFamily="50" charset="-128"/>
              </a:defRPr>
            </a:lvl1pPr>
          </a:lstStyle>
          <a:p>
            <a:pPr>
              <a:defRPr/>
            </a:pPr>
            <a:fld id="{39580DB9-5216-46E7-A79F-547F6BE6625F}"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p:cNvSpPr>
            <a:spLocks noGrp="1" noRot="1" noChangeAspect="1" noTextEdit="1"/>
          </p:cNvSpPr>
          <p:nvPr>
            <p:ph type="sldImg"/>
          </p:nvPr>
        </p:nvSpPr>
        <p:spPr>
          <a:ln/>
        </p:spPr>
      </p:sp>
      <p:sp>
        <p:nvSpPr>
          <p:cNvPr id="41987"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1988" name="スライド番号プレースホルダ 3"/>
          <p:cNvSpPr>
            <a:spLocks noGrp="1"/>
          </p:cNvSpPr>
          <p:nvPr>
            <p:ph type="sldNum" sz="quarter" idx="5"/>
          </p:nvPr>
        </p:nvSpPr>
        <p:spPr>
          <a:noFill/>
        </p:spPr>
        <p:txBody>
          <a:bodyPr/>
          <a:lstStyle/>
          <a:p>
            <a:fld id="{42EC766D-8964-46A7-A44F-2C40A31CE27A}" type="slidenum">
              <a:rPr lang="en-US" altLang="ja-JP" smtClean="0">
                <a:ea typeface="ＭＳ Ｐゴシック" charset="-128"/>
              </a:rPr>
              <a:pPr/>
              <a:t>1</a:t>
            </a:fld>
            <a:endParaRPr lang="en-US" altLang="ja-JP" smtClean="0">
              <a:ea typeface="ＭＳ Ｐゴシック" charset="-128"/>
            </a:endParaRPr>
          </a:p>
        </p:txBody>
      </p:sp>
      <p:sp>
        <p:nvSpPr>
          <p:cNvPr id="41989"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5060" name="スライド番号プレースホルダ 3"/>
          <p:cNvSpPr>
            <a:spLocks noGrp="1"/>
          </p:cNvSpPr>
          <p:nvPr>
            <p:ph type="sldNum" sz="quarter" idx="5"/>
          </p:nvPr>
        </p:nvSpPr>
        <p:spPr>
          <a:noFill/>
        </p:spPr>
        <p:txBody>
          <a:bodyPr/>
          <a:lstStyle/>
          <a:p>
            <a:fld id="{916FB902-FA9F-4D77-8D42-EDBC7E097B3B}" type="slidenum">
              <a:rPr lang="en-US" altLang="ja-JP" smtClean="0">
                <a:ea typeface="ＭＳ Ｐゴシック" charset="-128"/>
              </a:rPr>
              <a:pPr/>
              <a:t>10</a:t>
            </a:fld>
            <a:endParaRPr lang="en-US" altLang="ja-JP" smtClean="0">
              <a:ea typeface="ＭＳ Ｐゴシック" charset="-128"/>
            </a:endParaRPr>
          </a:p>
        </p:txBody>
      </p:sp>
      <p:sp>
        <p:nvSpPr>
          <p:cNvPr id="45061"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6084" name="スライド番号プレースホルダ 3"/>
          <p:cNvSpPr>
            <a:spLocks noGrp="1"/>
          </p:cNvSpPr>
          <p:nvPr>
            <p:ph type="sldNum" sz="quarter" idx="5"/>
          </p:nvPr>
        </p:nvSpPr>
        <p:spPr>
          <a:noFill/>
        </p:spPr>
        <p:txBody>
          <a:bodyPr/>
          <a:lstStyle/>
          <a:p>
            <a:fld id="{3B46F076-8A28-4D55-B7D3-53DD01240C05}" type="slidenum">
              <a:rPr lang="en-US" altLang="ja-JP" smtClean="0">
                <a:ea typeface="ＭＳ Ｐゴシック" charset="-128"/>
              </a:rPr>
              <a:pPr/>
              <a:t>11</a:t>
            </a:fld>
            <a:endParaRPr lang="en-US" altLang="ja-JP" smtClean="0">
              <a:ea typeface="ＭＳ Ｐゴシック" charset="-128"/>
            </a:endParaRPr>
          </a:p>
        </p:txBody>
      </p:sp>
      <p:sp>
        <p:nvSpPr>
          <p:cNvPr id="4608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ln/>
        </p:spPr>
      </p:sp>
      <p:sp>
        <p:nvSpPr>
          <p:cNvPr id="47107"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7108" name="スライド番号プレースホルダ 3"/>
          <p:cNvSpPr>
            <a:spLocks noGrp="1"/>
          </p:cNvSpPr>
          <p:nvPr>
            <p:ph type="sldNum" sz="quarter" idx="5"/>
          </p:nvPr>
        </p:nvSpPr>
        <p:spPr>
          <a:noFill/>
        </p:spPr>
        <p:txBody>
          <a:bodyPr/>
          <a:lstStyle/>
          <a:p>
            <a:fld id="{4734B4BB-D579-4E1E-90BC-BB88659A6AD8}" type="slidenum">
              <a:rPr lang="en-US" altLang="ja-JP" smtClean="0">
                <a:ea typeface="ＭＳ Ｐゴシック" charset="-128"/>
              </a:rPr>
              <a:pPr/>
              <a:t>12</a:t>
            </a:fld>
            <a:endParaRPr lang="en-US" altLang="ja-JP" smtClean="0">
              <a:ea typeface="ＭＳ Ｐゴシック" charset="-128"/>
            </a:endParaRPr>
          </a:p>
        </p:txBody>
      </p:sp>
      <p:sp>
        <p:nvSpPr>
          <p:cNvPr id="47109"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ln/>
        </p:spPr>
      </p:sp>
      <p:sp>
        <p:nvSpPr>
          <p:cNvPr id="49155"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9156" name="スライド番号プレースホルダ 3"/>
          <p:cNvSpPr>
            <a:spLocks noGrp="1"/>
          </p:cNvSpPr>
          <p:nvPr>
            <p:ph type="sldNum" sz="quarter" idx="5"/>
          </p:nvPr>
        </p:nvSpPr>
        <p:spPr>
          <a:noFill/>
        </p:spPr>
        <p:txBody>
          <a:bodyPr/>
          <a:lstStyle/>
          <a:p>
            <a:fld id="{75F4EEF2-0186-459B-B60C-05F86E5105F4}" type="slidenum">
              <a:rPr lang="en-US" altLang="ja-JP" smtClean="0">
                <a:ea typeface="ＭＳ Ｐゴシック" charset="-128"/>
              </a:rPr>
              <a:pPr/>
              <a:t>13</a:t>
            </a:fld>
            <a:endParaRPr lang="en-US" altLang="ja-JP" smtClean="0">
              <a:ea typeface="ＭＳ Ｐゴシック" charset="-128"/>
            </a:endParaRPr>
          </a:p>
        </p:txBody>
      </p:sp>
      <p:sp>
        <p:nvSpPr>
          <p:cNvPr id="49157"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8216A92-956A-4D4E-9094-577B629407C7}" type="slidenum">
              <a:rPr lang="en-US" altLang="ja-JP" smtClean="0">
                <a:ea typeface="ＭＳ Ｐゴシック" charset="-128"/>
              </a:rPr>
              <a:pPr/>
              <a:t>14</a:t>
            </a:fld>
            <a:endParaRPr lang="en-US" altLang="ja-JP" smtClean="0">
              <a:ea typeface="ＭＳ Ｐゴシック"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120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3B5084C-0118-433B-B7A9-5CEFF66A161E}" type="slidenum">
              <a:rPr lang="en-US" altLang="ja-JP" smtClean="0">
                <a:ea typeface="ＭＳ Ｐゴシック" charset="-128"/>
              </a:rPr>
              <a:pPr/>
              <a:t>15</a:t>
            </a:fld>
            <a:endParaRPr lang="en-US" altLang="ja-JP" smtClean="0">
              <a:ea typeface="ＭＳ Ｐゴシック"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2229"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18D71C2-FB8B-40C6-B803-191EAE325112}" type="slidenum">
              <a:rPr lang="en-US" altLang="ja-JP" smtClean="0">
                <a:ea typeface="ＭＳ Ｐゴシック" charset="-128"/>
              </a:rPr>
              <a:pPr/>
              <a:t>16</a:t>
            </a:fld>
            <a:endParaRPr lang="en-US" altLang="ja-JP" smtClean="0">
              <a:ea typeface="ＭＳ Ｐゴシック"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3253"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5B66683A-271A-4695-BC5F-90A47F6D556B}" type="slidenum">
              <a:rPr lang="en-US" altLang="ja-JP" smtClean="0">
                <a:ea typeface="ＭＳ Ｐゴシック" charset="-128"/>
              </a:rPr>
              <a:pPr/>
              <a:t>17</a:t>
            </a:fld>
            <a:endParaRPr lang="en-US" altLang="ja-JP" smtClean="0">
              <a:ea typeface="ＭＳ Ｐゴシック" charset="-128"/>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4277"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56324" name="スライド番号プレースホルダ 3"/>
          <p:cNvSpPr>
            <a:spLocks noGrp="1"/>
          </p:cNvSpPr>
          <p:nvPr>
            <p:ph type="sldNum" sz="quarter" idx="5"/>
          </p:nvPr>
        </p:nvSpPr>
        <p:spPr>
          <a:noFill/>
        </p:spPr>
        <p:txBody>
          <a:bodyPr/>
          <a:lstStyle/>
          <a:p>
            <a:fld id="{0253B963-B109-4039-8F4E-248AE0043906}" type="slidenum">
              <a:rPr lang="en-US" altLang="ja-JP" smtClean="0">
                <a:ea typeface="ＭＳ Ｐゴシック" charset="-128"/>
              </a:rPr>
              <a:pPr/>
              <a:t>18</a:t>
            </a:fld>
            <a:endParaRPr lang="en-US" altLang="ja-JP" smtClean="0">
              <a:ea typeface="ＭＳ Ｐゴシック" charset="-128"/>
            </a:endParaRPr>
          </a:p>
        </p:txBody>
      </p:sp>
      <p:sp>
        <p:nvSpPr>
          <p:cNvPr id="5632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B72BFDD-AE0B-4A36-AC13-251F6507D0A2}" type="slidenum">
              <a:rPr lang="en-US" altLang="ja-JP" smtClean="0">
                <a:ea typeface="ＭＳ Ｐゴシック" charset="-128"/>
              </a:rPr>
              <a:pPr/>
              <a:t>19</a:t>
            </a:fld>
            <a:endParaRPr lang="en-US" altLang="ja-JP" smtClean="0">
              <a:ea typeface="ＭＳ Ｐゴシック"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7349"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88245BE-7A72-48E4-A62A-1FADBC68750D}" type="slidenum">
              <a:rPr lang="en-US" altLang="ja-JP" smtClean="0">
                <a:ea typeface="ＭＳ Ｐゴシック" charset="-128"/>
              </a:rPr>
              <a:pPr/>
              <a:t>20</a:t>
            </a:fld>
            <a:endParaRPr lang="en-US" altLang="ja-JP" smtClean="0">
              <a:ea typeface="ＭＳ Ｐゴシック"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59397"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では、そういった要援護者の人たちをどのような形で支援していくのかといいますと、この図にありますように、災害が発生する前にこういった個人情報を集めておくと～、災害が発生しそうになったら避難支援をして～、避難した後もきちんと面倒を見ると～、このような形で支援をしていくということになります。どの段階においても、災害が発生する前に、個人情報を収集・共有しておく必要性があります。</a:t>
            </a:r>
            <a:endParaRPr kumimoji="1" lang="ja-JP" altLang="en-US" dirty="0"/>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F074383A-F3ED-4589-B3B2-5476E235F4C1}" type="slidenum">
              <a:rPr lang="en-US" altLang="ja-JP" smtClean="0"/>
              <a:pPr>
                <a:defRPr/>
              </a:pPr>
              <a:t>21</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61444" name="スライド番号プレースホルダ 3"/>
          <p:cNvSpPr>
            <a:spLocks noGrp="1"/>
          </p:cNvSpPr>
          <p:nvPr>
            <p:ph type="sldNum" sz="quarter" idx="5"/>
          </p:nvPr>
        </p:nvSpPr>
        <p:spPr>
          <a:noFill/>
        </p:spPr>
        <p:txBody>
          <a:bodyPr/>
          <a:lstStyle/>
          <a:p>
            <a:fld id="{ECADF8F5-B259-4719-A71B-FA49958EBB1F}" type="slidenum">
              <a:rPr lang="en-US" altLang="ja-JP" smtClean="0">
                <a:ea typeface="ＭＳ Ｐゴシック" charset="-128"/>
              </a:rPr>
              <a:pPr/>
              <a:t>22</a:t>
            </a:fld>
            <a:endParaRPr lang="en-US" altLang="ja-JP" smtClean="0">
              <a:ea typeface="ＭＳ Ｐゴシック" charset="-128"/>
            </a:endParaRPr>
          </a:p>
        </p:txBody>
      </p:sp>
      <p:sp>
        <p:nvSpPr>
          <p:cNvPr id="6144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484E0E0-7E29-42CD-B247-47805377C7DE}" type="slidenum">
              <a:rPr lang="en-US" altLang="ja-JP" smtClean="0">
                <a:ea typeface="ＭＳ Ｐゴシック" charset="-128"/>
              </a:rPr>
              <a:pPr/>
              <a:t>23</a:t>
            </a:fld>
            <a:endParaRPr lang="en-US" altLang="ja-JP" smtClean="0">
              <a:ea typeface="ＭＳ Ｐゴシック"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ja-JP" altLang="ja-JP" smtClean="0">
              <a:ea typeface="ＭＳ Ｐ明朝" charset="-128"/>
            </a:endParaRPr>
          </a:p>
        </p:txBody>
      </p:sp>
      <p:sp>
        <p:nvSpPr>
          <p:cNvPr id="62469"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64516" name="スライド番号プレースホルダ 3"/>
          <p:cNvSpPr>
            <a:spLocks noGrp="1"/>
          </p:cNvSpPr>
          <p:nvPr>
            <p:ph type="sldNum" sz="quarter" idx="5"/>
          </p:nvPr>
        </p:nvSpPr>
        <p:spPr>
          <a:noFill/>
        </p:spPr>
        <p:txBody>
          <a:bodyPr/>
          <a:lstStyle/>
          <a:p>
            <a:fld id="{C90B2C88-9F25-4E62-81A2-6F7B1B16540D}" type="slidenum">
              <a:rPr lang="en-US" altLang="ja-JP" smtClean="0">
                <a:ea typeface="ＭＳ Ｐゴシック" charset="-128"/>
              </a:rPr>
              <a:pPr/>
              <a:t>24</a:t>
            </a:fld>
            <a:endParaRPr lang="en-US" altLang="ja-JP" smtClean="0">
              <a:ea typeface="ＭＳ Ｐゴシック" charset="-128"/>
            </a:endParaRPr>
          </a:p>
        </p:txBody>
      </p:sp>
      <p:sp>
        <p:nvSpPr>
          <p:cNvPr id="64517"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6412" eaLnBrk="1" hangingPunct="1">
              <a:defRPr/>
            </a:pPr>
            <a:r>
              <a:rPr lang="ja-JP" altLang="en-US" dirty="0" smtClean="0"/>
              <a:t>　では実際にどんな動きがあったのかということですが、</a:t>
            </a:r>
            <a:r>
              <a:rPr lang="en-US" altLang="ja-JP" dirty="0" smtClean="0"/>
              <a:t>2004</a:t>
            </a:r>
            <a:r>
              <a:rPr lang="ja-JP" altLang="en-US" dirty="0" smtClean="0"/>
              <a:t>年の風水害の後に、国はこのような～、ガイドラインを策定しました。ガイドラインにおきましては～、要援護者が逃げ遅れないようにするには、早めに避難する必要がある～、そのためには要援護者の情報を平常時の段階で収集・共有しておく～、すなわち、要援護者台帳を作成して～、それを共有する必要があると、そのように書かかれております。</a:t>
            </a:r>
            <a:endParaRPr lang="en-US" altLang="ja-JP" dirty="0" smtClean="0"/>
          </a:p>
          <a:p>
            <a:pPr defTabSz="916412" eaLnBrk="1" hangingPunct="1">
              <a:defRPr/>
            </a:pPr>
            <a:r>
              <a:rPr lang="ja-JP" altLang="en-US" dirty="0" smtClean="0"/>
              <a:t>　では～、どうやって収集・共有するのかということで、このように～、三つの方式が提示されることになりました。それについて説明をしていきたいと思います。</a:t>
            </a:r>
            <a:endParaRPr lang="en-US" altLang="ja-JP" dirty="0" smtClean="0"/>
          </a:p>
          <a:p>
            <a:endParaRPr lang="en-US" altLang="ja-JP" dirty="0" smtClean="0"/>
          </a:p>
          <a:p>
            <a:endParaRPr lang="en-US" altLang="ja-JP" dirty="0" smtClean="0"/>
          </a:p>
          <a:p>
            <a:r>
              <a:rPr lang="ja-JP" altLang="en-US" dirty="0" smtClean="0"/>
              <a:t>逃げ遅れを防止するため、風水害の早い段階において避難支援をすることが重要で、そのためには事前に要援護者情報を収集・共有しておくことが必要。</a:t>
            </a:r>
            <a:endParaRPr lang="en-US" altLang="ja-JP" dirty="0" smtClean="0"/>
          </a:p>
          <a:p>
            <a:pPr defTabSz="916412">
              <a:defRPr/>
            </a:pPr>
            <a:r>
              <a:rPr lang="ja-JP" altLang="en-US" dirty="0" smtClean="0"/>
              <a:t>要援護者情報の収集・共有の方法として、「三方式」が提示された。</a:t>
            </a:r>
            <a:endParaRPr lang="en-US" altLang="ja-JP" dirty="0" smtClean="0"/>
          </a:p>
          <a:p>
            <a:endParaRPr kumimoji="1" lang="ja-JP" altLang="en-US" dirty="0"/>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F074383A-F3ED-4589-B3B2-5476E235F4C1}" type="slidenum">
              <a:rPr lang="en-US" altLang="ja-JP" smtClean="0"/>
              <a:pPr>
                <a:defRPr/>
              </a:pPr>
              <a:t>25</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26</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a:ln/>
        </p:spPr>
      </p:sp>
      <p:sp>
        <p:nvSpPr>
          <p:cNvPr id="6656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66564" name="スライド番号プレースホルダ 3"/>
          <p:cNvSpPr>
            <a:spLocks noGrp="1"/>
          </p:cNvSpPr>
          <p:nvPr>
            <p:ph type="sldNum" sz="quarter" idx="5"/>
          </p:nvPr>
        </p:nvSpPr>
        <p:spPr>
          <a:noFill/>
        </p:spPr>
        <p:txBody>
          <a:bodyPr/>
          <a:lstStyle/>
          <a:p>
            <a:fld id="{3ABB3468-D799-4399-BAA0-058503FBBF66}" type="slidenum">
              <a:rPr lang="en-US" altLang="ja-JP" smtClean="0">
                <a:ea typeface="ＭＳ Ｐゴシック" charset="-128"/>
              </a:rPr>
              <a:pPr/>
              <a:t>27</a:t>
            </a:fld>
            <a:endParaRPr lang="en-US" altLang="ja-JP" smtClean="0">
              <a:ea typeface="ＭＳ Ｐゴシック" charset="-128"/>
            </a:endParaRPr>
          </a:p>
        </p:txBody>
      </p:sp>
      <p:sp>
        <p:nvSpPr>
          <p:cNvPr id="6656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ln/>
        </p:spPr>
      </p:sp>
      <p:sp>
        <p:nvSpPr>
          <p:cNvPr id="7168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71684" name="スライド番号プレースホルダ 3"/>
          <p:cNvSpPr>
            <a:spLocks noGrp="1"/>
          </p:cNvSpPr>
          <p:nvPr>
            <p:ph type="sldNum" sz="quarter" idx="5"/>
          </p:nvPr>
        </p:nvSpPr>
        <p:spPr>
          <a:noFill/>
        </p:spPr>
        <p:txBody>
          <a:bodyPr/>
          <a:lstStyle/>
          <a:p>
            <a:fld id="{A4EBAA61-0500-48DF-B8D0-93C15DF6A52B}" type="slidenum">
              <a:rPr lang="en-US" altLang="ja-JP" smtClean="0">
                <a:ea typeface="ＭＳ Ｐゴシック" charset="-128"/>
              </a:rPr>
              <a:pPr/>
              <a:t>28</a:t>
            </a:fld>
            <a:endParaRPr lang="en-US" altLang="ja-JP" smtClean="0">
              <a:ea typeface="ＭＳ Ｐゴシック" charset="-128"/>
            </a:endParaRPr>
          </a:p>
        </p:txBody>
      </p:sp>
      <p:sp>
        <p:nvSpPr>
          <p:cNvPr id="7168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B4B7B68-6B0C-4EF5-9E08-84E4AE3C236E}" type="slidenum">
              <a:rPr lang="en-US" altLang="ja-JP" smtClean="0">
                <a:ea typeface="ＭＳ Ｐゴシック" charset="-128"/>
              </a:rPr>
              <a:pPr/>
              <a:t>29</a:t>
            </a:fld>
            <a:endParaRPr lang="en-US" altLang="ja-JP" smtClean="0">
              <a:ea typeface="ＭＳ Ｐゴシック" charset="-128"/>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678333" y="4721584"/>
            <a:ext cx="5448949" cy="4471907"/>
          </a:xfrm>
          <a:noFill/>
          <a:ln/>
        </p:spPr>
        <p:txBody>
          <a:bodyPr/>
          <a:lstStyle/>
          <a:p>
            <a:r>
              <a:rPr lang="ja-JP" altLang="en-US" smtClean="0">
                <a:ea typeface="ＭＳ Ｐ明朝" charset="-128"/>
              </a:rPr>
              <a:t>　しかしですね、さきほどの</a:t>
            </a:r>
            <a:r>
              <a:rPr lang="en-US" altLang="ja-JP" smtClean="0">
                <a:ea typeface="ＭＳ Ｐ明朝" charset="-128"/>
              </a:rPr>
              <a:t>3</a:t>
            </a:r>
            <a:r>
              <a:rPr lang="ja-JP" altLang="en-US" smtClean="0">
                <a:ea typeface="ＭＳ Ｐ明朝" charset="-128"/>
              </a:rPr>
              <a:t>方式を駆使して要援護者の居場所が分かったとしても、本人が個人情報の共有について同意してくれないことが考えられます。原因としては、このような</a:t>
            </a:r>
            <a:r>
              <a:rPr lang="en-US" altLang="ja-JP" smtClean="0">
                <a:ea typeface="ＭＳ Ｐ明朝" charset="-128"/>
              </a:rPr>
              <a:t>3</a:t>
            </a:r>
            <a:r>
              <a:rPr lang="ja-JP" altLang="en-US" smtClean="0">
                <a:ea typeface="ＭＳ Ｐ明朝" charset="-128"/>
              </a:rPr>
              <a:t>つのパターンが考えられますが、それに対しては、情報収集の担い手に、対人能力・説明能力を付けてもらうとか、「想定問答集」を作成しておくとか、「ロールプレイング」を実施するとかして克服することが可能だと考えます。</a:t>
            </a:r>
          </a:p>
          <a:p>
            <a:pPr algn="ctr">
              <a:spcBef>
                <a:spcPct val="0"/>
              </a:spcBef>
            </a:pPr>
            <a:endParaRPr lang="en-US" altLang="ja-JP" smtClean="0">
              <a:ea typeface="ＭＳ Ｐ明朝" charset="-128"/>
            </a:endParaRPr>
          </a:p>
        </p:txBody>
      </p:sp>
      <p:sp>
        <p:nvSpPr>
          <p:cNvPr id="70661"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a:ln/>
        </p:spPr>
      </p:sp>
      <p:sp>
        <p:nvSpPr>
          <p:cNvPr id="44035"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44036" name="スライド番号プレースホルダ 3"/>
          <p:cNvSpPr>
            <a:spLocks noGrp="1"/>
          </p:cNvSpPr>
          <p:nvPr>
            <p:ph type="sldNum" sz="quarter" idx="5"/>
          </p:nvPr>
        </p:nvSpPr>
        <p:spPr>
          <a:noFill/>
        </p:spPr>
        <p:txBody>
          <a:bodyPr/>
          <a:lstStyle/>
          <a:p>
            <a:fld id="{A586F3F9-6B7A-4BCE-99A4-FB773C64D44C}" type="slidenum">
              <a:rPr lang="en-US" altLang="ja-JP" smtClean="0">
                <a:ea typeface="ＭＳ Ｐゴシック" charset="-128"/>
              </a:rPr>
              <a:pPr/>
              <a:t>3</a:t>
            </a:fld>
            <a:endParaRPr lang="en-US" altLang="ja-JP" smtClean="0">
              <a:ea typeface="ＭＳ Ｐゴシック" charset="-128"/>
            </a:endParaRPr>
          </a:p>
        </p:txBody>
      </p:sp>
      <p:sp>
        <p:nvSpPr>
          <p:cNvPr id="44037"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p:cNvSpPr>
            <a:spLocks noGrp="1" noRot="1" noChangeAspect="1" noTextEdit="1"/>
          </p:cNvSpPr>
          <p:nvPr>
            <p:ph type="sldImg"/>
          </p:nvPr>
        </p:nvSpPr>
        <p:spPr>
          <a:ln/>
        </p:spPr>
      </p:sp>
      <p:sp>
        <p:nvSpPr>
          <p:cNvPr id="75779"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75780" name="スライド番号プレースホルダ 3"/>
          <p:cNvSpPr>
            <a:spLocks noGrp="1"/>
          </p:cNvSpPr>
          <p:nvPr>
            <p:ph type="sldNum" sz="quarter" idx="5"/>
          </p:nvPr>
        </p:nvSpPr>
        <p:spPr>
          <a:noFill/>
        </p:spPr>
        <p:txBody>
          <a:bodyPr/>
          <a:lstStyle/>
          <a:p>
            <a:fld id="{B9C6C2EE-7BD4-4A67-8259-0EA524DEE63F}" type="slidenum">
              <a:rPr lang="en-US" altLang="ja-JP" smtClean="0">
                <a:ea typeface="ＭＳ Ｐゴシック" charset="-128"/>
              </a:rPr>
              <a:pPr/>
              <a:t>30</a:t>
            </a:fld>
            <a:endParaRPr lang="en-US" altLang="ja-JP" smtClean="0">
              <a:ea typeface="ＭＳ Ｐゴシック" charset="-128"/>
            </a:endParaRPr>
          </a:p>
        </p:txBody>
      </p:sp>
      <p:sp>
        <p:nvSpPr>
          <p:cNvPr id="75781"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a:ln/>
        </p:spPr>
      </p:sp>
      <p:sp>
        <p:nvSpPr>
          <p:cNvPr id="71683"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71684" name="スライド番号プレースホルダ 3"/>
          <p:cNvSpPr>
            <a:spLocks noGrp="1"/>
          </p:cNvSpPr>
          <p:nvPr>
            <p:ph type="sldNum" sz="quarter" idx="5"/>
          </p:nvPr>
        </p:nvSpPr>
        <p:spPr>
          <a:noFill/>
        </p:spPr>
        <p:txBody>
          <a:bodyPr/>
          <a:lstStyle/>
          <a:p>
            <a:fld id="{A4EBAA61-0500-48DF-B8D0-93C15DF6A52B}" type="slidenum">
              <a:rPr lang="en-US" altLang="ja-JP" smtClean="0">
                <a:ea typeface="ＭＳ Ｐゴシック" charset="-128"/>
              </a:rPr>
              <a:pPr/>
              <a:t>31</a:t>
            </a:fld>
            <a:endParaRPr lang="en-US" altLang="ja-JP" smtClean="0">
              <a:ea typeface="ＭＳ Ｐゴシック" charset="-128"/>
            </a:endParaRPr>
          </a:p>
        </p:txBody>
      </p:sp>
      <p:sp>
        <p:nvSpPr>
          <p:cNvPr id="71685"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32</a:t>
            </a:fld>
            <a:endParaRPr lang="en-US"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33</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34</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35</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36</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E9FAF37-39CD-4514-8851-363495390D75}" type="slidenum">
              <a:rPr lang="en-US" altLang="ja-JP" smtClean="0"/>
              <a:pPr>
                <a:defRPr/>
              </a:pPr>
              <a:t>37</a:t>
            </a:fld>
            <a:endParaRPr lang="en-US" altLang="ja-JP"/>
          </a:p>
        </p:txBody>
      </p:sp>
      <p:sp>
        <p:nvSpPr>
          <p:cNvPr id="6" name="日付プレースホルダ 5"/>
          <p:cNvSpPr>
            <a:spLocks noGrp="1"/>
          </p:cNvSpPr>
          <p:nvPr>
            <p:ph type="dt" idx="11"/>
          </p:nvPr>
        </p:nvSpPr>
        <p:spPr/>
        <p:txBody>
          <a:bodyPr/>
          <a:lstStyle/>
          <a:p>
            <a:pPr>
              <a:defRPr/>
            </a:pPr>
            <a:endParaRPr lang="en-US"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1E9FAF37-39CD-4514-8851-363495390D75}" type="slidenum">
              <a:rPr lang="en-US" altLang="ja-JP" smtClean="0"/>
              <a:pPr>
                <a:defRPr/>
              </a:pPr>
              <a:t>38</a:t>
            </a:fld>
            <a:endParaRPr lang="en-US" altLang="ja-JP"/>
          </a:p>
        </p:txBody>
      </p:sp>
      <p:sp>
        <p:nvSpPr>
          <p:cNvPr id="6" name="日付プレースホルダ 5"/>
          <p:cNvSpPr>
            <a:spLocks noGrp="1"/>
          </p:cNvSpPr>
          <p:nvPr>
            <p:ph type="dt" idx="11"/>
          </p:nvPr>
        </p:nvSpPr>
        <p:spPr/>
        <p:txBody>
          <a:bodyPr/>
          <a:lstStyle/>
          <a:p>
            <a:pPr>
              <a:defRPr/>
            </a:pPr>
            <a:endParaRPr lang="en-US" altLang="ja-JP"/>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39</a:t>
            </a:fld>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40</a:t>
            </a:fld>
            <a:endParaRPr lang="en-US"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41</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42</a:t>
            </a:fld>
            <a:endParaRPr lang="en-US"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43</a:t>
            </a:fld>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44</a:t>
            </a:fld>
            <a:endParaRPr lang="en-US"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74CE7A3-7CFF-4568-BCE5-5DD2265E9862}" type="slidenum">
              <a:rPr lang="en-US" altLang="ja-JP" smtClean="0"/>
              <a:pPr>
                <a:defRPr/>
              </a:pPr>
              <a:t>45</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974CE7A3-7CFF-4568-BCE5-5DD2265E9862}" type="slidenum">
              <a:rPr lang="en-US" altLang="ja-JP" smtClean="0">
                <a:solidFill>
                  <a:prstClr val="black"/>
                </a:solidFill>
              </a:rPr>
              <a:pPr>
                <a:defRPr/>
              </a:pPr>
              <a:t>46</a:t>
            </a:fld>
            <a:endParaRPr lang="en-US" altLang="ja-JP">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47</a:t>
            </a:fld>
            <a:endParaRPr lang="en-US" altLang="ja-JP"/>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p:cNvSpPr>
            <a:spLocks noGrp="1" noRot="1" noChangeAspect="1" noTextEdit="1"/>
          </p:cNvSpPr>
          <p:nvPr>
            <p:ph type="sldImg"/>
          </p:nvPr>
        </p:nvSpPr>
        <p:spPr>
          <a:ln/>
        </p:spPr>
      </p:sp>
      <p:sp>
        <p:nvSpPr>
          <p:cNvPr id="78851" name="ノート プレースホルダ 2"/>
          <p:cNvSpPr>
            <a:spLocks noGrp="1"/>
          </p:cNvSpPr>
          <p:nvPr>
            <p:ph type="body" idx="1"/>
          </p:nvPr>
        </p:nvSpPr>
        <p:spPr>
          <a:noFill/>
          <a:ln/>
        </p:spPr>
        <p:txBody>
          <a:bodyPr/>
          <a:lstStyle/>
          <a:p>
            <a:endParaRPr lang="ja-JP" altLang="en-US" smtClean="0">
              <a:ea typeface="ＭＳ Ｐ明朝" charset="-128"/>
            </a:endParaRPr>
          </a:p>
        </p:txBody>
      </p:sp>
      <p:sp>
        <p:nvSpPr>
          <p:cNvPr id="78852" name="スライド番号プレースホルダ 3"/>
          <p:cNvSpPr>
            <a:spLocks noGrp="1"/>
          </p:cNvSpPr>
          <p:nvPr>
            <p:ph type="sldNum" sz="quarter" idx="5"/>
          </p:nvPr>
        </p:nvSpPr>
        <p:spPr>
          <a:noFill/>
        </p:spPr>
        <p:txBody>
          <a:bodyPr/>
          <a:lstStyle/>
          <a:p>
            <a:fld id="{E98BC520-74C5-4372-85BC-B6DF13FCAA62}" type="slidenum">
              <a:rPr lang="en-US" altLang="ja-JP" smtClean="0">
                <a:ea typeface="ＭＳ Ｐゴシック" charset="-128"/>
              </a:rPr>
              <a:pPr/>
              <a:t>48</a:t>
            </a:fld>
            <a:endParaRPr lang="en-US" altLang="ja-JP" smtClean="0">
              <a:ea typeface="ＭＳ Ｐゴシック" charset="-128"/>
            </a:endParaRPr>
          </a:p>
        </p:txBody>
      </p:sp>
      <p:sp>
        <p:nvSpPr>
          <p:cNvPr id="78853" name="日付プレースホルダ 4"/>
          <p:cNvSpPr>
            <a:spLocks noGrp="1"/>
          </p:cNvSpPr>
          <p:nvPr>
            <p:ph type="dt" sz="quarter" idx="1"/>
          </p:nvPr>
        </p:nvSpPr>
        <p:spPr>
          <a:noFill/>
        </p:spPr>
        <p:txBody>
          <a:bodyPr/>
          <a:lstStyle/>
          <a:p>
            <a:endParaRPr lang="en-US" altLang="ja-JP" smtClean="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5</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6</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日付プレースホルダ 3"/>
          <p:cNvSpPr>
            <a:spLocks noGrp="1"/>
          </p:cNvSpPr>
          <p:nvPr>
            <p:ph type="dt" idx="10"/>
          </p:nvPr>
        </p:nvSpPr>
        <p:spPr/>
        <p:txBody>
          <a:bodyPr/>
          <a:lstStyle/>
          <a:p>
            <a:pPr>
              <a:defRPr/>
            </a:pPr>
            <a:endParaRPr lang="en-US" altLang="ja-JP"/>
          </a:p>
        </p:txBody>
      </p:sp>
      <p:sp>
        <p:nvSpPr>
          <p:cNvPr id="5" name="スライド番号プレースホルダ 4"/>
          <p:cNvSpPr>
            <a:spLocks noGrp="1"/>
          </p:cNvSpPr>
          <p:nvPr>
            <p:ph type="sldNum" sz="quarter" idx="11"/>
          </p:nvPr>
        </p:nvSpPr>
        <p:spPr/>
        <p:txBody>
          <a:bodyPr/>
          <a:lstStyle/>
          <a:p>
            <a:pPr>
              <a:defRPr/>
            </a:pPr>
            <a:fld id="{39580DB9-5216-46E7-A79F-547F6BE6625F}" type="slidenum">
              <a:rPr lang="en-US" altLang="ja-JP" smtClean="0"/>
              <a:pPr>
                <a:defRPr/>
              </a:pPr>
              <a:t>9</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2" cstate="print"/>
          <a:srcRect/>
          <a:stretch>
            <a:fillRect/>
          </a:stretch>
        </p:blipFill>
        <p:spPr bwMode="auto">
          <a:xfrm>
            <a:off x="3851275" y="4965700"/>
            <a:ext cx="5292725" cy="1912938"/>
          </a:xfrm>
          <a:prstGeom prst="rect">
            <a:avLst/>
          </a:prstGeom>
          <a:noFill/>
          <a:ln w="9525">
            <a:noFill/>
            <a:miter lim="800000"/>
            <a:headEnd/>
            <a:tailEnd/>
          </a:ln>
        </p:spPr>
      </p:pic>
      <p:sp>
        <p:nvSpPr>
          <p:cNvPr id="5" name="Text Box 29"/>
          <p:cNvSpPr txBox="1">
            <a:spLocks noChangeArrowheads="1"/>
          </p:cNvSpPr>
          <p:nvPr/>
        </p:nvSpPr>
        <p:spPr bwMode="auto">
          <a:xfrm>
            <a:off x="971550" y="-3175"/>
            <a:ext cx="4895850" cy="457200"/>
          </a:xfrm>
          <a:prstGeom prst="rect">
            <a:avLst/>
          </a:prstGeom>
          <a:noFill/>
          <a:ln w="9525">
            <a:noFill/>
            <a:miter lim="800000"/>
            <a:headEnd/>
            <a:tailEnd/>
          </a:ln>
          <a:effectLst/>
        </p:spPr>
        <p:txBody>
          <a:bodyPr>
            <a:spAutoFit/>
          </a:bodyPr>
          <a:lstStyle/>
          <a:p>
            <a:pPr>
              <a:spcBef>
                <a:spcPct val="50000"/>
              </a:spcBef>
              <a:defRPr/>
            </a:pPr>
            <a:r>
              <a:rPr lang="ja-JP" altLang="en-US" sz="2400">
                <a:solidFill>
                  <a:srgbClr val="003366"/>
                </a:solidFill>
                <a:ea typeface="ＭＳ Ｐゴシック" pitchFamily="50" charset="-128"/>
              </a:rPr>
              <a:t>山崎栄一研究室</a:t>
            </a:r>
          </a:p>
        </p:txBody>
      </p:sp>
      <p:sp>
        <p:nvSpPr>
          <p:cNvPr id="6" name="Text Box 38"/>
          <p:cNvSpPr txBox="1">
            <a:spLocks noChangeArrowheads="1"/>
          </p:cNvSpPr>
          <p:nvPr/>
        </p:nvSpPr>
        <p:spPr bwMode="auto">
          <a:xfrm>
            <a:off x="1006475" y="341313"/>
            <a:ext cx="5184775" cy="290512"/>
          </a:xfrm>
          <a:prstGeom prst="rect">
            <a:avLst/>
          </a:prstGeom>
          <a:noFill/>
          <a:ln w="9525">
            <a:noFill/>
            <a:miter lim="800000"/>
            <a:headEnd/>
            <a:tailEnd/>
          </a:ln>
          <a:effectLst/>
        </p:spPr>
        <p:txBody>
          <a:bodyPr>
            <a:spAutoFit/>
          </a:bodyPr>
          <a:lstStyle/>
          <a:p>
            <a:pPr>
              <a:spcBef>
                <a:spcPct val="50000"/>
              </a:spcBef>
              <a:defRPr/>
            </a:pPr>
            <a:r>
              <a:rPr lang="en-US" altLang="ja-JP" sz="1300">
                <a:solidFill>
                  <a:srgbClr val="003366"/>
                </a:solidFill>
                <a:latin typeface="ＭＳ Ｐゴシック" pitchFamily="50" charset="-128"/>
                <a:ea typeface="ＭＳ Ｐゴシック" pitchFamily="50" charset="-128"/>
              </a:rPr>
              <a:t>EIICHI YAMASAKI</a:t>
            </a:r>
            <a:r>
              <a:rPr lang="ja-JP" altLang="en-US" sz="1300">
                <a:solidFill>
                  <a:srgbClr val="003366"/>
                </a:solidFill>
                <a:latin typeface="ＭＳ Ｐゴシック" pitchFamily="50" charset="-128"/>
                <a:ea typeface="ＭＳ Ｐゴシック" pitchFamily="50" charset="-128"/>
              </a:rPr>
              <a:t>　</a:t>
            </a:r>
            <a:r>
              <a:rPr lang="en-US" altLang="ja-JP" sz="1300">
                <a:solidFill>
                  <a:srgbClr val="003366"/>
                </a:solidFill>
                <a:latin typeface="ＭＳ Ｐゴシック" pitchFamily="50" charset="-128"/>
                <a:ea typeface="ＭＳ Ｐゴシック" pitchFamily="50" charset="-128"/>
              </a:rPr>
              <a:t>LABORATORY</a:t>
            </a:r>
          </a:p>
        </p:txBody>
      </p:sp>
      <p:sp>
        <p:nvSpPr>
          <p:cNvPr id="7" name="Line 41"/>
          <p:cNvSpPr>
            <a:spLocks noChangeShapeType="1"/>
          </p:cNvSpPr>
          <p:nvPr/>
        </p:nvSpPr>
        <p:spPr bwMode="auto">
          <a:xfrm>
            <a:off x="0" y="692150"/>
            <a:ext cx="9144000" cy="0"/>
          </a:xfrm>
          <a:prstGeom prst="line">
            <a:avLst/>
          </a:prstGeom>
          <a:noFill/>
          <a:ln w="19050">
            <a:solidFill>
              <a:srgbClr val="024D6E"/>
            </a:solidFill>
            <a:round/>
            <a:headEnd/>
            <a:tailEnd/>
          </a:ln>
          <a:effectLst/>
        </p:spPr>
        <p:txBody>
          <a:bodyPr/>
          <a:lstStyle/>
          <a:p>
            <a:pPr>
              <a:defRPr/>
            </a:pPr>
            <a:endParaRPr lang="ja-JP" altLang="en-US">
              <a:ea typeface="ＭＳ Ｐゴシック" pitchFamily="50" charset="-128"/>
            </a:endParaRPr>
          </a:p>
        </p:txBody>
      </p:sp>
      <p:sp>
        <p:nvSpPr>
          <p:cNvPr id="8" name="Line 44"/>
          <p:cNvSpPr>
            <a:spLocks noChangeShapeType="1"/>
          </p:cNvSpPr>
          <p:nvPr/>
        </p:nvSpPr>
        <p:spPr bwMode="auto">
          <a:xfrm>
            <a:off x="8893175" y="0"/>
            <a:ext cx="0" cy="5445125"/>
          </a:xfrm>
          <a:prstGeom prst="line">
            <a:avLst/>
          </a:prstGeom>
          <a:noFill/>
          <a:ln w="9525">
            <a:solidFill>
              <a:srgbClr val="024D6E"/>
            </a:solidFill>
            <a:round/>
            <a:headEnd/>
            <a:tailEnd/>
          </a:ln>
          <a:effectLst/>
        </p:spPr>
        <p:txBody>
          <a:bodyPr/>
          <a:lstStyle/>
          <a:p>
            <a:pPr>
              <a:defRPr/>
            </a:pPr>
            <a:endParaRPr lang="ja-JP" altLang="en-US">
              <a:ea typeface="ＭＳ Ｐゴシック" pitchFamily="50" charset="-128"/>
            </a:endParaRPr>
          </a:p>
        </p:txBody>
      </p:sp>
      <p:pic>
        <p:nvPicPr>
          <p:cNvPr id="9" name="Picture 48" descr="a-2"/>
          <p:cNvPicPr>
            <a:picLocks noChangeAspect="1" noChangeArrowheads="1"/>
          </p:cNvPicPr>
          <p:nvPr/>
        </p:nvPicPr>
        <p:blipFill>
          <a:blip r:embed="rId3" cstate="print"/>
          <a:srcRect/>
          <a:stretch>
            <a:fillRect/>
          </a:stretch>
        </p:blipFill>
        <p:spPr bwMode="auto">
          <a:xfrm>
            <a:off x="250825" y="115888"/>
            <a:ext cx="781050" cy="455612"/>
          </a:xfrm>
          <a:prstGeom prst="rect">
            <a:avLst/>
          </a:prstGeom>
          <a:noFill/>
          <a:ln w="9525">
            <a:noFill/>
            <a:miter lim="800000"/>
            <a:headEnd/>
            <a:tailEnd/>
          </a:ln>
        </p:spPr>
      </p:pic>
      <p:sp>
        <p:nvSpPr>
          <p:cNvPr id="10" name="テキスト ボックス 3"/>
          <p:cNvSpPr txBox="1"/>
          <p:nvPr/>
        </p:nvSpPr>
        <p:spPr>
          <a:xfrm>
            <a:off x="5786438" y="285750"/>
            <a:ext cx="3357562" cy="338138"/>
          </a:xfrm>
          <a:prstGeom prst="rect">
            <a:avLst/>
          </a:prstGeom>
          <a:noFill/>
        </p:spPr>
        <p:txBody>
          <a:bodyPr>
            <a:spAutoFit/>
          </a:bodyPr>
          <a:lstStyle>
            <a:defPPr>
              <a:defRPr lang="ja-JP"/>
            </a:defPPr>
            <a:lvl1pPr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kumimoji="1" sz="32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32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32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32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3200" kern="1200">
                <a:solidFill>
                  <a:schemeClr val="tx1"/>
                </a:solidFill>
                <a:latin typeface="Times New Roman" pitchFamily="18" charset="0"/>
                <a:ea typeface="ＭＳ Ｐゴシック" charset="-128"/>
                <a:cs typeface="+mn-cs"/>
              </a:defRPr>
            </a:lvl9pPr>
          </a:lstStyle>
          <a:p>
            <a:pPr>
              <a:defRPr/>
            </a:pPr>
            <a:r>
              <a:rPr lang="en-US" altLang="ja-JP" sz="1600" dirty="0" smtClean="0"/>
              <a:t>http://www.eiichiyamasaki.com/</a:t>
            </a:r>
            <a:endParaRPr lang="ja-JP" altLang="en-US" sz="1600" dirty="0"/>
          </a:p>
        </p:txBody>
      </p:sp>
      <p:sp>
        <p:nvSpPr>
          <p:cNvPr id="3074" name="Rectangle 2"/>
          <p:cNvSpPr>
            <a:spLocks noGrp="1" noChangeArrowheads="1"/>
          </p:cNvSpPr>
          <p:nvPr>
            <p:ph type="ctrTitle"/>
          </p:nvPr>
        </p:nvSpPr>
        <p:spPr>
          <a:xfrm>
            <a:off x="250825" y="725488"/>
            <a:ext cx="8497888" cy="646331"/>
          </a:xfrm>
        </p:spPr>
        <p:txBody>
          <a:bodyPr/>
          <a:lstStyle>
            <a:lvl1pPr eaLnBrk="0" hangingPunct="0">
              <a:defRPr sz="3600" b="0"/>
            </a:lvl1pPr>
          </a:lstStyle>
          <a:p>
            <a:r>
              <a:rPr lang="ja-JP" altLang="en-US" smtClean="0"/>
              <a:t>マスタ タイトルの書式設定</a:t>
            </a:r>
            <a:endParaRPr lang="ja-JP" altLang="en-US" dirty="0"/>
          </a:p>
        </p:txBody>
      </p:sp>
      <p:sp>
        <p:nvSpPr>
          <p:cNvPr id="3075" name="Rectangle 3"/>
          <p:cNvSpPr>
            <a:spLocks noGrp="1" noChangeArrowheads="1"/>
          </p:cNvSpPr>
          <p:nvPr>
            <p:ph type="subTitle" idx="1"/>
          </p:nvPr>
        </p:nvSpPr>
        <p:spPr>
          <a:xfrm>
            <a:off x="250825" y="2239963"/>
            <a:ext cx="8497888" cy="396875"/>
          </a:xfrm>
        </p:spPr>
        <p:txBody>
          <a:bodyPr/>
          <a:lstStyle>
            <a:lvl1pPr marL="0" indent="0" eaLnBrk="0" hangingPunct="0">
              <a:spcBef>
                <a:spcPct val="0"/>
              </a:spcBef>
              <a:buClrTx/>
              <a:buSzTx/>
              <a:buFontTx/>
              <a:buNone/>
              <a:defRPr kumimoji="0" sz="2000">
                <a:latin typeface="ＭＳ Ｐゴシック" pitchFamily="50" charset="-128"/>
              </a:defRPr>
            </a:lvl1pPr>
          </a:lstStyle>
          <a:p>
            <a:r>
              <a:rPr lang="ja-JP" altLang="en-US" smtClean="0"/>
              <a:t>マスタ サブタイトルの書式設定</a:t>
            </a:r>
            <a:endParaRPr lang="ja-JP" altLang="en-US"/>
          </a:p>
        </p:txBody>
      </p:sp>
      <p:sp>
        <p:nvSpPr>
          <p:cNvPr id="11" name="Rectangle 4"/>
          <p:cNvSpPr>
            <a:spLocks noGrp="1" noChangeArrowheads="1"/>
          </p:cNvSpPr>
          <p:nvPr>
            <p:ph type="dt" sz="half" idx="10"/>
          </p:nvPr>
        </p:nvSpPr>
        <p:spPr/>
        <p:txBody>
          <a:bodyPr/>
          <a:lstStyle>
            <a:lvl1pPr>
              <a:defRPr/>
            </a:lvl1pPr>
          </a:lstStyle>
          <a:p>
            <a:pPr>
              <a:defRPr/>
            </a:pPr>
            <a:endParaRPr lang="en-US" altLang="ja-JP"/>
          </a:p>
        </p:txBody>
      </p:sp>
      <p:sp>
        <p:nvSpPr>
          <p:cNvPr id="12" name="Rectangle 5"/>
          <p:cNvSpPr>
            <a:spLocks noGrp="1" noChangeArrowheads="1"/>
          </p:cNvSpPr>
          <p:nvPr>
            <p:ph type="sldNum" sz="quarter" idx="11"/>
          </p:nvPr>
        </p:nvSpPr>
        <p:spPr/>
        <p:txBody>
          <a:bodyPr/>
          <a:lstStyle>
            <a:lvl1pPr>
              <a:defRPr/>
            </a:lvl1pPr>
          </a:lstStyle>
          <a:p>
            <a:pPr>
              <a:defRPr/>
            </a:pPr>
            <a:fld id="{273AF76D-A77D-43F8-9746-F2747B86926B}"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C4508DBB-1CF7-4FF6-8DAA-39E34830B465}" type="slidenum">
              <a:rPr lang="en-US" altLang="ja-JP"/>
              <a:pPr>
                <a:defRPr/>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8600" y="460375"/>
            <a:ext cx="2108200" cy="287178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50825" y="460375"/>
            <a:ext cx="6175375" cy="287178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28CBAD5B-27EC-4DDA-9249-11B41F92E532}"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250825" y="1484312"/>
            <a:ext cx="8435975" cy="480220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46D5E1B4-8CFA-46C2-B716-5C08B4CEC0FF}" type="slidenum">
              <a:rPr lang="en-US" altLang="ja-JP"/>
              <a:pPr>
                <a:defRPr/>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14348" y="2928934"/>
            <a:ext cx="7772400" cy="646331"/>
          </a:xfrm>
        </p:spPr>
        <p:txBody>
          <a:bodyPr/>
          <a:lstStyle>
            <a:lvl1pPr algn="l">
              <a:defRPr sz="3600" b="0" cap="all"/>
            </a:lvl1pPr>
          </a:lstStyle>
          <a:p>
            <a:r>
              <a:rPr lang="ja-JP" altLang="en-US" smtClean="0"/>
              <a:t>マスタ タイトルの書式設定</a:t>
            </a:r>
            <a:endParaRPr lang="ja-JP" altLang="en-US" dirty="0"/>
          </a:p>
        </p:txBody>
      </p:sp>
      <p:sp>
        <p:nvSpPr>
          <p:cNvPr id="3" name="テキスト プレースホルダ 2"/>
          <p:cNvSpPr>
            <a:spLocks noGrp="1"/>
          </p:cNvSpPr>
          <p:nvPr>
            <p:ph type="body" idx="1"/>
          </p:nvPr>
        </p:nvSpPr>
        <p:spPr>
          <a:xfrm>
            <a:off x="714348" y="3571877"/>
            <a:ext cx="7772400" cy="78581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1"/>
          </p:nvPr>
        </p:nvSpPr>
        <p:spPr>
          <a:ln/>
        </p:spPr>
        <p:txBody>
          <a:bodyPr/>
          <a:lstStyle>
            <a:lvl1pPr>
              <a:defRPr/>
            </a:lvl1pPr>
          </a:lstStyle>
          <a:p>
            <a:pPr>
              <a:defRPr/>
            </a:pPr>
            <a:fld id="{520276DF-714E-4BCD-BE71-275F84288937}" type="slidenum">
              <a:rPr lang="en-US" altLang="ja-JP"/>
              <a:pPr>
                <a:defRPr/>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dirty="0"/>
          </a:p>
        </p:txBody>
      </p:sp>
      <p:sp>
        <p:nvSpPr>
          <p:cNvPr id="3" name="コンテンツ プレースホルダ 2"/>
          <p:cNvSpPr>
            <a:spLocks noGrp="1"/>
          </p:cNvSpPr>
          <p:nvPr>
            <p:ph sz="half" idx="1"/>
          </p:nvPr>
        </p:nvSpPr>
        <p:spPr>
          <a:xfrm>
            <a:off x="250825" y="1484312"/>
            <a:ext cx="4141788" cy="1938992"/>
          </a:xfrm>
        </p:spPr>
        <p:txBody>
          <a:bodyPr/>
          <a:lstStyle>
            <a:lvl1pPr>
              <a:defRPr sz="24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コンテンツ プレースホルダ 3"/>
          <p:cNvSpPr>
            <a:spLocks noGrp="1"/>
          </p:cNvSpPr>
          <p:nvPr>
            <p:ph sz="half" idx="2"/>
          </p:nvPr>
        </p:nvSpPr>
        <p:spPr>
          <a:xfrm>
            <a:off x="4545013" y="1484312"/>
            <a:ext cx="4141787" cy="1938992"/>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EC032EE6-A8AD-4E64-855E-A115F09296F3}" type="slidenum">
              <a:rPr lang="en-US" altLang="ja-JP"/>
              <a:pPr>
                <a:defRPr/>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28596" y="357166"/>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0800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5" name="テキスト プレースホルダ 4"/>
          <p:cNvSpPr>
            <a:spLocks noGrp="1"/>
          </p:cNvSpPr>
          <p:nvPr>
            <p:ph type="body" sz="quarter" idx="3"/>
          </p:nvPr>
        </p:nvSpPr>
        <p:spPr>
          <a:xfrm>
            <a:off x="4645025" y="1535113"/>
            <a:ext cx="4041775" cy="608003"/>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1"/>
          </p:nvPr>
        </p:nvSpPr>
        <p:spPr>
          <a:ln/>
        </p:spPr>
        <p:txBody>
          <a:bodyPr/>
          <a:lstStyle>
            <a:lvl1pPr>
              <a:defRPr/>
            </a:lvl1pPr>
          </a:lstStyle>
          <a:p>
            <a:pPr>
              <a:defRPr/>
            </a:pPr>
            <a:fld id="{F2266D15-F4D9-4854-A7F8-6E8C649FD550}" type="slidenum">
              <a:rPr lang="en-US" altLang="ja-JP"/>
              <a:pPr>
                <a:defRPr/>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1"/>
          </p:nvPr>
        </p:nvSpPr>
        <p:spPr>
          <a:ln/>
        </p:spPr>
        <p:txBody>
          <a:bodyPr/>
          <a:lstStyle>
            <a:lvl1pPr>
              <a:defRPr/>
            </a:lvl1pPr>
          </a:lstStyle>
          <a:p>
            <a:pPr>
              <a:defRPr/>
            </a:pPr>
            <a:fld id="{12410D27-8E2C-4FDD-B9D3-1FE0C69EFF1F}" type="slidenum">
              <a:rPr lang="en-US" altLang="ja-JP"/>
              <a:pPr>
                <a:defRPr/>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sldNum" sz="quarter" idx="11"/>
          </p:nvPr>
        </p:nvSpPr>
        <p:spPr>
          <a:ln/>
        </p:spPr>
        <p:txBody>
          <a:bodyPr/>
          <a:lstStyle>
            <a:lvl1pPr>
              <a:defRPr/>
            </a:lvl1pPr>
          </a:lstStyle>
          <a:p>
            <a:pPr>
              <a:defRPr/>
            </a:pPr>
            <a:fld id="{6BEDC180-A3B1-423E-A574-D1841C974F39}" type="slidenum">
              <a:rPr lang="en-US" altLang="ja-JP"/>
              <a:pPr>
                <a:defRPr/>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420AD7CB-1312-4EDF-993A-AD57A979FD58}"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1"/>
          </p:nvPr>
        </p:nvSpPr>
        <p:spPr>
          <a:ln/>
        </p:spPr>
        <p:txBody>
          <a:bodyPr/>
          <a:lstStyle>
            <a:lvl1pPr>
              <a:defRPr/>
            </a:lvl1pPr>
          </a:lstStyle>
          <a:p>
            <a:pPr>
              <a:defRPr/>
            </a:pPr>
            <a:fld id="{F3085916-BEA5-49B5-9172-BD79C2847965}" type="slidenum">
              <a:rPr lang="en-US" altLang="ja-JP"/>
              <a:pPr>
                <a:defRPr/>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50825" y="460375"/>
            <a:ext cx="8424863" cy="94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タイトルの書式設定</a:t>
            </a:r>
            <a:br>
              <a:rPr lang="ja-JP" altLang="en-US" smtClean="0"/>
            </a:br>
            <a:endParaRPr lang="ja-JP" altLang="en-US" smtClean="0"/>
          </a:p>
        </p:txBody>
      </p:sp>
      <p:sp>
        <p:nvSpPr>
          <p:cNvPr id="1028" name="Rectangle 4"/>
          <p:cNvSpPr>
            <a:spLocks noGrp="1" noChangeArrowheads="1"/>
          </p:cNvSpPr>
          <p:nvPr>
            <p:ph type="dt" sz="half" idx="2"/>
          </p:nvPr>
        </p:nvSpPr>
        <p:spPr bwMode="auto">
          <a:xfrm>
            <a:off x="2162175"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3366"/>
                </a:solidFill>
                <a:latin typeface="+mj-lt"/>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250825"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a:solidFill>
                  <a:srgbClr val="003366"/>
                </a:solidFill>
                <a:latin typeface="+mj-lt"/>
                <a:ea typeface="ＭＳ Ｐゴシック" pitchFamily="50" charset="-128"/>
              </a:defRPr>
            </a:lvl1pPr>
          </a:lstStyle>
          <a:p>
            <a:pPr>
              <a:defRPr/>
            </a:pPr>
            <a:fld id="{0625181C-C0AD-48F2-9051-7341A79344DD}" type="slidenum">
              <a:rPr lang="en-US" altLang="ja-JP"/>
              <a:pPr>
                <a:defRPr/>
              </a:pPr>
              <a:t>&lt;#&gt;</a:t>
            </a:fld>
            <a:endParaRPr lang="en-US" altLang="ja-JP"/>
          </a:p>
        </p:txBody>
      </p:sp>
      <p:sp>
        <p:nvSpPr>
          <p:cNvPr id="1039" name="Text Box 15"/>
          <p:cNvSpPr txBox="1">
            <a:spLocks noChangeArrowheads="1"/>
          </p:cNvSpPr>
          <p:nvPr/>
        </p:nvSpPr>
        <p:spPr bwMode="auto">
          <a:xfrm>
            <a:off x="252413" y="28575"/>
            <a:ext cx="2808287" cy="274638"/>
          </a:xfrm>
          <a:prstGeom prst="rect">
            <a:avLst/>
          </a:prstGeom>
          <a:noFill/>
          <a:ln w="9525">
            <a:noFill/>
            <a:miter lim="800000"/>
            <a:headEnd/>
            <a:tailEnd/>
          </a:ln>
          <a:effectLst/>
        </p:spPr>
        <p:txBody>
          <a:bodyPr>
            <a:spAutoFit/>
          </a:bodyPr>
          <a:lstStyle/>
          <a:p>
            <a:pPr>
              <a:spcBef>
                <a:spcPct val="50000"/>
              </a:spcBef>
              <a:defRPr/>
            </a:pPr>
            <a:r>
              <a:rPr lang="ja-JP" altLang="en-US" sz="1200">
                <a:solidFill>
                  <a:srgbClr val="003366"/>
                </a:solidFill>
                <a:ea typeface="ＭＳ Ｐゴシック" pitchFamily="50" charset="-128"/>
              </a:rPr>
              <a:t>山崎栄一研究室</a:t>
            </a:r>
          </a:p>
        </p:txBody>
      </p:sp>
      <p:pic>
        <p:nvPicPr>
          <p:cNvPr id="3078" name="Picture 16"/>
          <p:cNvPicPr>
            <a:picLocks noChangeAspect="1" noChangeArrowheads="1"/>
          </p:cNvPicPr>
          <p:nvPr/>
        </p:nvPicPr>
        <p:blipFill>
          <a:blip r:embed="rId13" cstate="print"/>
          <a:srcRect/>
          <a:stretch>
            <a:fillRect/>
          </a:stretch>
        </p:blipFill>
        <p:spPr bwMode="auto">
          <a:xfrm>
            <a:off x="7451725" y="6269038"/>
            <a:ext cx="1701800" cy="614362"/>
          </a:xfrm>
          <a:prstGeom prst="rect">
            <a:avLst/>
          </a:prstGeom>
          <a:noFill/>
          <a:ln w="9525">
            <a:noFill/>
            <a:miter lim="800000"/>
            <a:headEnd/>
            <a:tailEnd/>
          </a:ln>
        </p:spPr>
      </p:pic>
      <p:sp>
        <p:nvSpPr>
          <p:cNvPr id="1044" name="Line 20"/>
          <p:cNvSpPr>
            <a:spLocks noChangeShapeType="1"/>
          </p:cNvSpPr>
          <p:nvPr/>
        </p:nvSpPr>
        <p:spPr bwMode="auto">
          <a:xfrm>
            <a:off x="0" y="333375"/>
            <a:ext cx="9144000" cy="0"/>
          </a:xfrm>
          <a:prstGeom prst="line">
            <a:avLst/>
          </a:prstGeom>
          <a:noFill/>
          <a:ln w="19050">
            <a:solidFill>
              <a:srgbClr val="024D6E"/>
            </a:solidFill>
            <a:round/>
            <a:headEnd/>
            <a:tailEnd/>
          </a:ln>
          <a:effectLst/>
        </p:spPr>
        <p:txBody>
          <a:bodyPr/>
          <a:lstStyle/>
          <a:p>
            <a:pPr>
              <a:defRPr/>
            </a:pPr>
            <a:endParaRPr lang="ja-JP" altLang="en-US">
              <a:ea typeface="ＭＳ Ｐゴシック" pitchFamily="50" charset="-128"/>
            </a:endParaRPr>
          </a:p>
        </p:txBody>
      </p:sp>
      <p:sp>
        <p:nvSpPr>
          <p:cNvPr id="1045" name="Text Box 21"/>
          <p:cNvSpPr txBox="1">
            <a:spLocks noChangeArrowheads="1"/>
          </p:cNvSpPr>
          <p:nvPr/>
        </p:nvSpPr>
        <p:spPr bwMode="auto">
          <a:xfrm>
            <a:off x="1403350" y="42863"/>
            <a:ext cx="5184775" cy="244475"/>
          </a:xfrm>
          <a:prstGeom prst="rect">
            <a:avLst/>
          </a:prstGeom>
          <a:noFill/>
          <a:ln w="9525">
            <a:noFill/>
            <a:miter lim="800000"/>
            <a:headEnd/>
            <a:tailEnd/>
          </a:ln>
          <a:effectLst/>
        </p:spPr>
        <p:txBody>
          <a:bodyPr>
            <a:spAutoFit/>
          </a:bodyPr>
          <a:lstStyle/>
          <a:p>
            <a:pPr>
              <a:spcBef>
                <a:spcPct val="50000"/>
              </a:spcBef>
              <a:defRPr/>
            </a:pPr>
            <a:r>
              <a:rPr lang="en-US" altLang="ja-JP" sz="1000">
                <a:solidFill>
                  <a:srgbClr val="003366"/>
                </a:solidFill>
                <a:latin typeface="ＭＳ Ｐゴシック" pitchFamily="50" charset="-128"/>
                <a:ea typeface="ＭＳ Ｐゴシック" pitchFamily="50" charset="-128"/>
              </a:rPr>
              <a:t>EIICHI YAMASAKI</a:t>
            </a:r>
            <a:r>
              <a:rPr lang="ja-JP" altLang="en-US" sz="1000">
                <a:solidFill>
                  <a:srgbClr val="003366"/>
                </a:solidFill>
                <a:latin typeface="ＭＳ Ｐゴシック" pitchFamily="50" charset="-128"/>
                <a:ea typeface="ＭＳ Ｐゴシック" pitchFamily="50" charset="-128"/>
              </a:rPr>
              <a:t>　</a:t>
            </a:r>
            <a:r>
              <a:rPr lang="en-US" altLang="ja-JP" sz="1000">
                <a:solidFill>
                  <a:srgbClr val="003366"/>
                </a:solidFill>
                <a:latin typeface="ＭＳ Ｐゴシック" pitchFamily="50" charset="-128"/>
                <a:ea typeface="ＭＳ Ｐゴシック" pitchFamily="50" charset="-128"/>
              </a:rPr>
              <a:t>LABORATORY</a:t>
            </a:r>
          </a:p>
        </p:txBody>
      </p:sp>
      <p:sp>
        <p:nvSpPr>
          <p:cNvPr id="1046" name="Line 22"/>
          <p:cNvSpPr>
            <a:spLocks noChangeShapeType="1"/>
          </p:cNvSpPr>
          <p:nvPr/>
        </p:nvSpPr>
        <p:spPr bwMode="auto">
          <a:xfrm flipV="1">
            <a:off x="8888413" y="0"/>
            <a:ext cx="0" cy="403225"/>
          </a:xfrm>
          <a:prstGeom prst="line">
            <a:avLst/>
          </a:prstGeom>
          <a:noFill/>
          <a:ln w="9525">
            <a:solidFill>
              <a:srgbClr val="EEEEEE"/>
            </a:solidFill>
            <a:round/>
            <a:headEnd/>
            <a:tailEnd/>
          </a:ln>
          <a:effectLst/>
        </p:spPr>
        <p:txBody>
          <a:bodyPr/>
          <a:lstStyle/>
          <a:p>
            <a:pPr>
              <a:defRPr/>
            </a:pPr>
            <a:endParaRPr lang="ja-JP" altLang="en-US">
              <a:ea typeface="ＭＳ Ｐゴシック" pitchFamily="50" charset="-128"/>
            </a:endParaRPr>
          </a:p>
        </p:txBody>
      </p:sp>
      <p:sp>
        <p:nvSpPr>
          <p:cNvPr id="1047" name="Line 23"/>
          <p:cNvSpPr>
            <a:spLocks noChangeShapeType="1"/>
          </p:cNvSpPr>
          <p:nvPr/>
        </p:nvSpPr>
        <p:spPr bwMode="auto">
          <a:xfrm>
            <a:off x="8893175" y="0"/>
            <a:ext cx="0" cy="6453188"/>
          </a:xfrm>
          <a:prstGeom prst="line">
            <a:avLst/>
          </a:prstGeom>
          <a:noFill/>
          <a:ln w="9525">
            <a:solidFill>
              <a:srgbClr val="024D6E"/>
            </a:solidFill>
            <a:round/>
            <a:headEnd/>
            <a:tailEnd/>
          </a:ln>
          <a:effectLst/>
        </p:spPr>
        <p:txBody>
          <a:bodyPr/>
          <a:lstStyle/>
          <a:p>
            <a:pPr>
              <a:defRPr/>
            </a:pPr>
            <a:endParaRPr lang="ja-JP" altLang="en-US">
              <a:ea typeface="ＭＳ Ｐゴシック" pitchFamily="50" charset="-128"/>
            </a:endParaRPr>
          </a:p>
        </p:txBody>
      </p:sp>
      <p:sp>
        <p:nvSpPr>
          <p:cNvPr id="3083" name="Rectangle 26"/>
          <p:cNvSpPr>
            <a:spLocks noGrp="1" noChangeArrowheads="1"/>
          </p:cNvSpPr>
          <p:nvPr>
            <p:ph type="body" idx="1"/>
          </p:nvPr>
        </p:nvSpPr>
        <p:spPr bwMode="auto">
          <a:xfrm>
            <a:off x="250825" y="1484313"/>
            <a:ext cx="8435975" cy="184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3084" name="Picture 29" descr="t-2"/>
          <p:cNvPicPr>
            <a:picLocks noChangeAspect="1" noChangeArrowheads="1"/>
          </p:cNvPicPr>
          <p:nvPr/>
        </p:nvPicPr>
        <p:blipFill>
          <a:blip r:embed="rId14" cstate="print"/>
          <a:srcRect/>
          <a:stretch>
            <a:fillRect/>
          </a:stretch>
        </p:blipFill>
        <p:spPr bwMode="auto">
          <a:xfrm>
            <a:off x="7913688" y="92075"/>
            <a:ext cx="906462" cy="2047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0"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spcBef>
          <a:spcPct val="0"/>
        </a:spcBef>
        <a:spcAft>
          <a:spcPct val="0"/>
        </a:spcAft>
        <a:defRPr kumimoji="1" sz="2800">
          <a:solidFill>
            <a:srgbClr val="003366"/>
          </a:solidFill>
          <a:latin typeface="+mj-lt"/>
          <a:ea typeface="+mj-ea"/>
          <a:cs typeface="+mj-cs"/>
        </a:defRPr>
      </a:lvl1pPr>
      <a:lvl2pPr algn="l" rtl="0" eaLnBrk="0" fontAlgn="base" hangingPunct="0">
        <a:spcBef>
          <a:spcPct val="0"/>
        </a:spcBef>
        <a:spcAft>
          <a:spcPct val="0"/>
        </a:spcAft>
        <a:defRPr kumimoji="1" sz="2800">
          <a:solidFill>
            <a:srgbClr val="003366"/>
          </a:solidFill>
          <a:latin typeface="ＭＳ Ｐゴシック" pitchFamily="50" charset="-128"/>
          <a:ea typeface="ＭＳ Ｐゴシック" pitchFamily="50" charset="-128"/>
        </a:defRPr>
      </a:lvl2pPr>
      <a:lvl3pPr algn="l" rtl="0" eaLnBrk="0" fontAlgn="base" hangingPunct="0">
        <a:spcBef>
          <a:spcPct val="0"/>
        </a:spcBef>
        <a:spcAft>
          <a:spcPct val="0"/>
        </a:spcAft>
        <a:defRPr kumimoji="1" sz="2800">
          <a:solidFill>
            <a:srgbClr val="003366"/>
          </a:solidFill>
          <a:latin typeface="ＭＳ Ｐゴシック" pitchFamily="50" charset="-128"/>
          <a:ea typeface="ＭＳ Ｐゴシック" pitchFamily="50" charset="-128"/>
        </a:defRPr>
      </a:lvl3pPr>
      <a:lvl4pPr algn="l" rtl="0" eaLnBrk="0" fontAlgn="base" hangingPunct="0">
        <a:spcBef>
          <a:spcPct val="0"/>
        </a:spcBef>
        <a:spcAft>
          <a:spcPct val="0"/>
        </a:spcAft>
        <a:defRPr kumimoji="1" sz="2800">
          <a:solidFill>
            <a:srgbClr val="003366"/>
          </a:solidFill>
          <a:latin typeface="ＭＳ Ｐゴシック" pitchFamily="50" charset="-128"/>
          <a:ea typeface="ＭＳ Ｐゴシック" pitchFamily="50" charset="-128"/>
        </a:defRPr>
      </a:lvl4pPr>
      <a:lvl5pPr algn="l" rtl="0" eaLnBrk="0" fontAlgn="base" hangingPunct="0">
        <a:spcBef>
          <a:spcPct val="0"/>
        </a:spcBef>
        <a:spcAft>
          <a:spcPct val="0"/>
        </a:spcAft>
        <a:defRPr kumimoji="1" sz="2800">
          <a:solidFill>
            <a:srgbClr val="003366"/>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rgbClr val="003366"/>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rgbClr val="003366"/>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rgbClr val="003366"/>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rgbClr val="003366"/>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rgbClr val="333399"/>
        </a:buClr>
        <a:buSzPct val="80000"/>
        <a:buFont typeface="Wingdings" pitchFamily="2" charset="2"/>
        <a:buChar char="l"/>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333399"/>
        </a:buClr>
        <a:buSzPct val="80000"/>
        <a:buFont typeface="Wingdings" pitchFamily="2" charset="2"/>
        <a:buChar char="l"/>
        <a:defRPr kumimoji="1" sz="2200">
          <a:solidFill>
            <a:schemeClr val="tx1"/>
          </a:solidFill>
          <a:latin typeface="+mn-lt"/>
          <a:ea typeface="+mn-ea"/>
        </a:defRPr>
      </a:lvl2pPr>
      <a:lvl3pPr marL="1143000" indent="-228600" algn="l" rtl="0" eaLnBrk="0" fontAlgn="base" hangingPunct="0">
        <a:spcBef>
          <a:spcPct val="20000"/>
        </a:spcBef>
        <a:spcAft>
          <a:spcPct val="0"/>
        </a:spcAft>
        <a:buClr>
          <a:srgbClr val="333399"/>
        </a:buClr>
        <a:buSzPct val="80000"/>
        <a:buFont typeface="Wingdings" pitchFamily="2" charset="2"/>
        <a:buChar char="l"/>
        <a:defRPr kumimoji="1" sz="2000">
          <a:solidFill>
            <a:schemeClr val="tx1"/>
          </a:solidFill>
          <a:latin typeface="+mn-lt"/>
          <a:ea typeface="+mn-ea"/>
        </a:defRPr>
      </a:lvl3pPr>
      <a:lvl4pPr marL="1600200" indent="-228600" algn="l" rtl="0" eaLnBrk="0" fontAlgn="base" hangingPunct="0">
        <a:spcBef>
          <a:spcPct val="20000"/>
        </a:spcBef>
        <a:spcAft>
          <a:spcPct val="0"/>
        </a:spcAft>
        <a:buClr>
          <a:srgbClr val="333399"/>
        </a:buClr>
        <a:buSzPct val="80000"/>
        <a:buFont typeface="Wingdings"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333399"/>
        </a:buClr>
        <a:buSzPct val="80000"/>
        <a:buFont typeface="Wingdings" pitchFamily="2" charset="2"/>
        <a:buChar char="l"/>
        <a:defRPr kumimoji="1" sz="1600">
          <a:solidFill>
            <a:schemeClr val="tx1"/>
          </a:solidFill>
          <a:latin typeface="+mn-lt"/>
          <a:ea typeface="+mn-ea"/>
        </a:defRPr>
      </a:lvl5pPr>
      <a:lvl6pPr marL="2514600" indent="-228600" algn="l" rtl="0" eaLnBrk="1" fontAlgn="base" hangingPunct="1">
        <a:spcBef>
          <a:spcPct val="20000"/>
        </a:spcBef>
        <a:spcAft>
          <a:spcPct val="0"/>
        </a:spcAft>
        <a:buClr>
          <a:srgbClr val="333399"/>
        </a:buClr>
        <a:buSzPct val="80000"/>
        <a:buFont typeface="Wingdings" pitchFamily="2" charset="2"/>
        <a:buChar char="l"/>
        <a:defRPr kumimoji="1" sz="1600">
          <a:solidFill>
            <a:schemeClr val="tx1"/>
          </a:solidFill>
          <a:latin typeface="+mn-lt"/>
          <a:ea typeface="+mn-ea"/>
        </a:defRPr>
      </a:lvl6pPr>
      <a:lvl7pPr marL="2971800" indent="-228600" algn="l" rtl="0" eaLnBrk="1" fontAlgn="base" hangingPunct="1">
        <a:spcBef>
          <a:spcPct val="20000"/>
        </a:spcBef>
        <a:spcAft>
          <a:spcPct val="0"/>
        </a:spcAft>
        <a:buClr>
          <a:srgbClr val="333399"/>
        </a:buClr>
        <a:buSzPct val="80000"/>
        <a:buFont typeface="Wingdings" pitchFamily="2" charset="2"/>
        <a:buChar char="l"/>
        <a:defRPr kumimoji="1" sz="1600">
          <a:solidFill>
            <a:schemeClr val="tx1"/>
          </a:solidFill>
          <a:latin typeface="+mn-lt"/>
          <a:ea typeface="+mn-ea"/>
        </a:defRPr>
      </a:lvl7pPr>
      <a:lvl8pPr marL="3429000" indent="-228600" algn="l" rtl="0" eaLnBrk="1" fontAlgn="base" hangingPunct="1">
        <a:spcBef>
          <a:spcPct val="20000"/>
        </a:spcBef>
        <a:spcAft>
          <a:spcPct val="0"/>
        </a:spcAft>
        <a:buClr>
          <a:srgbClr val="333399"/>
        </a:buClr>
        <a:buSzPct val="80000"/>
        <a:buFont typeface="Wingdings" pitchFamily="2" charset="2"/>
        <a:buChar char="l"/>
        <a:defRPr kumimoji="1" sz="1600">
          <a:solidFill>
            <a:schemeClr val="tx1"/>
          </a:solidFill>
          <a:latin typeface="+mn-lt"/>
          <a:ea typeface="+mn-ea"/>
        </a:defRPr>
      </a:lvl8pPr>
      <a:lvl9pPr marL="3886200" indent="-228600" algn="l" rtl="0" eaLnBrk="1" fontAlgn="base" hangingPunct="1">
        <a:spcBef>
          <a:spcPct val="20000"/>
        </a:spcBef>
        <a:spcAft>
          <a:spcPct val="0"/>
        </a:spcAft>
        <a:buClr>
          <a:srgbClr val="333399"/>
        </a:buClr>
        <a:buSzPct val="80000"/>
        <a:buFont typeface="Wingdings" pitchFamily="2" charset="2"/>
        <a:buChar char="l"/>
        <a:defRPr kumimoji="1" sz="16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6.wmf"/><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______1.xls"/></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______2.xls"/></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0825" y="1000125"/>
            <a:ext cx="8497888" cy="1200329"/>
          </a:xfrm>
        </p:spPr>
        <p:txBody>
          <a:bodyPr/>
          <a:lstStyle/>
          <a:p>
            <a:r>
              <a:rPr lang="ja-JP" altLang="en-US" dirty="0" smtClean="0"/>
              <a:t>鶴見区における災害時の取り組みについて</a:t>
            </a:r>
            <a:r>
              <a:rPr lang="en-US" altLang="ja-JP" dirty="0" smtClean="0"/>
              <a:t/>
            </a:r>
            <a:br>
              <a:rPr lang="en-US" altLang="ja-JP" dirty="0" smtClean="0"/>
            </a:br>
            <a:r>
              <a:rPr lang="ja-JP" altLang="en-US" smtClean="0"/>
              <a:t>　～今、私たちに何ができるのか～</a:t>
            </a:r>
            <a:endParaRPr lang="ja-JP" altLang="ja-JP" dirty="0" smtClean="0"/>
          </a:p>
        </p:txBody>
      </p:sp>
      <p:sp>
        <p:nvSpPr>
          <p:cNvPr id="5123" name="Rectangle 3"/>
          <p:cNvSpPr>
            <a:spLocks noGrp="1" noChangeArrowheads="1"/>
          </p:cNvSpPr>
          <p:nvPr>
            <p:ph type="subTitle" idx="1"/>
          </p:nvPr>
        </p:nvSpPr>
        <p:spPr/>
        <p:txBody>
          <a:bodyPr/>
          <a:lstStyle/>
          <a:p>
            <a:pPr algn="r"/>
            <a:r>
              <a:rPr lang="ja-JP" altLang="en-US" dirty="0" smtClean="0">
                <a:latin typeface="ＭＳ Ｐゴシック" charset="-128"/>
              </a:rPr>
              <a:t>大分大学　　教育福祉科学部　　山崎　栄一</a:t>
            </a:r>
            <a:endParaRPr lang="ja-JP" altLang="ja-JP" dirty="0" smtClean="0">
              <a:latin typeface="ＭＳ Ｐゴシック"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250825" y="460375"/>
            <a:ext cx="8424863" cy="523875"/>
          </a:xfrm>
        </p:spPr>
        <p:txBody>
          <a:bodyPr/>
          <a:lstStyle/>
          <a:p>
            <a:pPr eaLnBrk="1" hangingPunct="1"/>
            <a:r>
              <a:rPr lang="ja-JP" altLang="en-US" smtClean="0"/>
              <a:t>災害とは何か？</a:t>
            </a:r>
          </a:p>
        </p:txBody>
      </p:sp>
      <p:sp>
        <p:nvSpPr>
          <p:cNvPr id="8195" name="AutoShape 2"/>
          <p:cNvSpPr>
            <a:spLocks noChangeArrowheads="1"/>
          </p:cNvSpPr>
          <p:nvPr/>
        </p:nvSpPr>
        <p:spPr bwMode="auto">
          <a:xfrm>
            <a:off x="5508104" y="2698750"/>
            <a:ext cx="3346971" cy="2890838"/>
          </a:xfrm>
          <a:prstGeom prst="foldedCorner">
            <a:avLst>
              <a:gd name="adj" fmla="val 12500"/>
            </a:avLst>
          </a:prstGeom>
          <a:solidFill>
            <a:srgbClr val="FFFF00">
              <a:alpha val="59999"/>
            </a:srgbClr>
          </a:solidFill>
          <a:ln w="9525" algn="ctr">
            <a:solidFill>
              <a:schemeClr val="tx1"/>
            </a:solidFill>
            <a:round/>
            <a:headEnd/>
            <a:tailEnd/>
          </a:ln>
        </p:spPr>
        <p:txBody>
          <a:bodyPr wrap="none" anchor="ctr"/>
          <a:lstStyle/>
          <a:p>
            <a:r>
              <a:rPr lang="ja-JP" altLang="en-US" sz="2800" dirty="0" smtClean="0">
                <a:latin typeface="Arial" charset="0"/>
              </a:rPr>
              <a:t>　　　</a:t>
            </a:r>
            <a:endParaRPr lang="ja-JP" altLang="en-US" sz="2800" dirty="0">
              <a:latin typeface="Arial" charset="0"/>
            </a:endParaRPr>
          </a:p>
          <a:p>
            <a:endParaRPr lang="ja-JP" altLang="en-US" sz="2800" dirty="0">
              <a:latin typeface="Arial" charset="0"/>
            </a:endParaRPr>
          </a:p>
          <a:p>
            <a:r>
              <a:rPr lang="ja-JP" altLang="en-US" sz="2000" dirty="0">
                <a:latin typeface="Arial" charset="0"/>
              </a:rPr>
              <a:t>個人の生命・財産の損失</a:t>
            </a:r>
          </a:p>
          <a:p>
            <a:endParaRPr lang="ja-JP" altLang="en-US" sz="2000" dirty="0">
              <a:latin typeface="Arial" charset="0"/>
            </a:endParaRPr>
          </a:p>
          <a:p>
            <a:r>
              <a:rPr lang="ja-JP" altLang="en-US" sz="2000" dirty="0">
                <a:latin typeface="Arial" charset="0"/>
              </a:rPr>
              <a:t>社会システムの機能不全</a:t>
            </a:r>
          </a:p>
          <a:p>
            <a:endParaRPr lang="ja-JP" altLang="en-US" sz="2000" dirty="0">
              <a:latin typeface="Arial" charset="0"/>
            </a:endParaRPr>
          </a:p>
          <a:p>
            <a:r>
              <a:rPr lang="ja-JP" altLang="en-US" sz="2000" dirty="0">
                <a:latin typeface="Arial" charset="0"/>
              </a:rPr>
              <a:t>インフラストラクチャーの破壊</a:t>
            </a:r>
          </a:p>
        </p:txBody>
      </p:sp>
      <p:sp>
        <p:nvSpPr>
          <p:cNvPr id="8196" name="Oval 5"/>
          <p:cNvSpPr>
            <a:spLocks noChangeArrowheads="1"/>
          </p:cNvSpPr>
          <p:nvPr/>
        </p:nvSpPr>
        <p:spPr bwMode="auto">
          <a:xfrm>
            <a:off x="1835150" y="4005263"/>
            <a:ext cx="914400" cy="914400"/>
          </a:xfrm>
          <a:prstGeom prst="ellipse">
            <a:avLst/>
          </a:prstGeom>
          <a:noFill/>
          <a:ln w="9525" algn="ctr">
            <a:noFill/>
            <a:round/>
            <a:headEnd/>
            <a:tailEnd/>
          </a:ln>
        </p:spPr>
        <p:txBody>
          <a:bodyPr wrap="none" anchor="ctr"/>
          <a:lstStyle/>
          <a:p>
            <a:endParaRPr lang="ja-JP" altLang="en-US"/>
          </a:p>
        </p:txBody>
      </p:sp>
      <p:sp>
        <p:nvSpPr>
          <p:cNvPr id="8197" name="Rectangle 6"/>
          <p:cNvSpPr>
            <a:spLocks noChangeArrowheads="1"/>
          </p:cNvSpPr>
          <p:nvPr/>
        </p:nvSpPr>
        <p:spPr bwMode="auto">
          <a:xfrm>
            <a:off x="1042988" y="1628775"/>
            <a:ext cx="1657350" cy="1008063"/>
          </a:xfrm>
          <a:prstGeom prst="rect">
            <a:avLst/>
          </a:prstGeom>
          <a:noFill/>
          <a:ln w="9525" algn="ctr">
            <a:noFill/>
            <a:miter lim="800000"/>
            <a:headEnd/>
            <a:tailEnd/>
          </a:ln>
        </p:spPr>
        <p:txBody>
          <a:bodyPr wrap="none" anchor="ctr"/>
          <a:lstStyle/>
          <a:p>
            <a:endParaRPr lang="ja-JP" altLang="en-US"/>
          </a:p>
        </p:txBody>
      </p:sp>
      <p:sp>
        <p:nvSpPr>
          <p:cNvPr id="8198" name="Oval 8"/>
          <p:cNvSpPr>
            <a:spLocks noChangeArrowheads="1"/>
          </p:cNvSpPr>
          <p:nvPr/>
        </p:nvSpPr>
        <p:spPr bwMode="auto">
          <a:xfrm>
            <a:off x="539750" y="1773238"/>
            <a:ext cx="2230438" cy="4176712"/>
          </a:xfrm>
          <a:prstGeom prst="ellipse">
            <a:avLst/>
          </a:prstGeom>
          <a:solidFill>
            <a:schemeClr val="accent1">
              <a:alpha val="39999"/>
            </a:schemeClr>
          </a:solidFill>
          <a:ln w="9525" algn="ctr">
            <a:solidFill>
              <a:schemeClr val="tx1"/>
            </a:solidFill>
            <a:round/>
            <a:headEnd/>
            <a:tailEnd/>
          </a:ln>
        </p:spPr>
        <p:txBody>
          <a:bodyPr wrap="none" anchor="ctr"/>
          <a:lstStyle/>
          <a:p>
            <a:endParaRPr lang="ja-JP" altLang="en-US"/>
          </a:p>
        </p:txBody>
      </p:sp>
      <p:sp>
        <p:nvSpPr>
          <p:cNvPr id="8199" name="Rectangle 10"/>
          <p:cNvSpPr>
            <a:spLocks noChangeArrowheads="1"/>
          </p:cNvSpPr>
          <p:nvPr/>
        </p:nvSpPr>
        <p:spPr bwMode="auto">
          <a:xfrm>
            <a:off x="1042988" y="2133600"/>
            <a:ext cx="1243012" cy="385763"/>
          </a:xfrm>
          <a:prstGeom prst="rect">
            <a:avLst/>
          </a:prstGeom>
          <a:solidFill>
            <a:schemeClr val="bg1"/>
          </a:solidFill>
          <a:ln w="9525" algn="ctr">
            <a:solidFill>
              <a:schemeClr val="tx1"/>
            </a:solidFill>
            <a:miter lim="800000"/>
            <a:headEnd/>
            <a:tailEnd/>
          </a:ln>
        </p:spPr>
        <p:txBody>
          <a:bodyPr wrap="none" anchor="ctr"/>
          <a:lstStyle/>
          <a:p>
            <a:r>
              <a:rPr lang="ja-JP" altLang="en-US" sz="2800" dirty="0">
                <a:latin typeface="Arial" charset="0"/>
              </a:rPr>
              <a:t>災害因</a:t>
            </a:r>
          </a:p>
        </p:txBody>
      </p:sp>
      <p:sp>
        <p:nvSpPr>
          <p:cNvPr id="8200" name="Text Box 11"/>
          <p:cNvSpPr txBox="1">
            <a:spLocks noChangeArrowheads="1"/>
          </p:cNvSpPr>
          <p:nvPr/>
        </p:nvSpPr>
        <p:spPr bwMode="auto">
          <a:xfrm>
            <a:off x="1000125" y="2571750"/>
            <a:ext cx="1531938" cy="3170238"/>
          </a:xfrm>
          <a:prstGeom prst="rect">
            <a:avLst/>
          </a:prstGeom>
          <a:noFill/>
          <a:ln w="9525" algn="ctr">
            <a:noFill/>
            <a:miter lim="800000"/>
            <a:headEnd/>
            <a:tailEnd/>
          </a:ln>
        </p:spPr>
        <p:txBody>
          <a:bodyPr>
            <a:spAutoFit/>
          </a:bodyPr>
          <a:lstStyle/>
          <a:p>
            <a:pPr>
              <a:spcBef>
                <a:spcPct val="50000"/>
              </a:spcBef>
            </a:pPr>
            <a:r>
              <a:rPr lang="ja-JP" altLang="en-US" sz="2000">
                <a:latin typeface="Arial" charset="0"/>
              </a:rPr>
              <a:t>（自然現象）</a:t>
            </a:r>
          </a:p>
          <a:p>
            <a:pPr>
              <a:spcBef>
                <a:spcPct val="50000"/>
              </a:spcBef>
            </a:pPr>
            <a:r>
              <a:rPr lang="ja-JP" altLang="en-US" sz="2000">
                <a:latin typeface="Arial" charset="0"/>
              </a:rPr>
              <a:t>風水害</a:t>
            </a:r>
          </a:p>
          <a:p>
            <a:pPr>
              <a:spcBef>
                <a:spcPct val="50000"/>
              </a:spcBef>
            </a:pPr>
            <a:r>
              <a:rPr lang="ja-JP" altLang="en-US" sz="2000">
                <a:latin typeface="Arial" charset="0"/>
              </a:rPr>
              <a:t>土砂崩れ</a:t>
            </a:r>
          </a:p>
          <a:p>
            <a:pPr>
              <a:spcBef>
                <a:spcPct val="50000"/>
              </a:spcBef>
            </a:pPr>
            <a:r>
              <a:rPr lang="ja-JP" altLang="en-US" sz="2000">
                <a:latin typeface="Arial" charset="0"/>
              </a:rPr>
              <a:t>地震</a:t>
            </a:r>
          </a:p>
          <a:p>
            <a:pPr>
              <a:spcBef>
                <a:spcPct val="50000"/>
              </a:spcBef>
            </a:pPr>
            <a:r>
              <a:rPr lang="ja-JP" altLang="en-US" sz="2000">
                <a:latin typeface="Arial" charset="0"/>
              </a:rPr>
              <a:t>津波</a:t>
            </a:r>
          </a:p>
          <a:p>
            <a:pPr>
              <a:spcBef>
                <a:spcPct val="50000"/>
              </a:spcBef>
            </a:pPr>
            <a:r>
              <a:rPr lang="ja-JP" altLang="en-US" sz="2000">
                <a:latin typeface="Arial" charset="0"/>
              </a:rPr>
              <a:t>火山活動</a:t>
            </a:r>
          </a:p>
          <a:p>
            <a:pPr>
              <a:spcBef>
                <a:spcPct val="50000"/>
              </a:spcBef>
            </a:pPr>
            <a:r>
              <a:rPr lang="ja-JP" altLang="en-US" sz="2000">
                <a:latin typeface="Arial" charset="0"/>
              </a:rPr>
              <a:t>　等</a:t>
            </a:r>
          </a:p>
        </p:txBody>
      </p:sp>
      <p:sp>
        <p:nvSpPr>
          <p:cNvPr id="8201" name="AutoShape 12"/>
          <p:cNvSpPr>
            <a:spLocks noChangeArrowheads="1"/>
          </p:cNvSpPr>
          <p:nvPr/>
        </p:nvSpPr>
        <p:spPr bwMode="auto">
          <a:xfrm>
            <a:off x="6372200" y="1412776"/>
            <a:ext cx="2952328" cy="1220788"/>
          </a:xfrm>
          <a:prstGeom prst="irregularSeal1">
            <a:avLst/>
          </a:prstGeom>
          <a:solidFill>
            <a:srgbClr val="FF0000"/>
          </a:solidFill>
          <a:ln w="9525" algn="ctr">
            <a:solidFill>
              <a:schemeClr val="tx1"/>
            </a:solidFill>
            <a:miter lim="800000"/>
            <a:headEnd/>
            <a:tailEnd/>
          </a:ln>
        </p:spPr>
        <p:txBody>
          <a:bodyPr wrap="none" anchor="ctr"/>
          <a:lstStyle/>
          <a:p>
            <a:r>
              <a:rPr lang="ja-JP" altLang="en-US" sz="2400" dirty="0">
                <a:latin typeface="Arial" charset="0"/>
              </a:rPr>
              <a:t>災害の発生</a:t>
            </a:r>
          </a:p>
        </p:txBody>
      </p:sp>
      <p:sp>
        <p:nvSpPr>
          <p:cNvPr id="8202" name="AutoShape 13"/>
          <p:cNvSpPr>
            <a:spLocks noChangeArrowheads="1"/>
          </p:cNvSpPr>
          <p:nvPr/>
        </p:nvSpPr>
        <p:spPr bwMode="auto">
          <a:xfrm>
            <a:off x="3255963" y="2447925"/>
            <a:ext cx="2108200" cy="1412875"/>
          </a:xfrm>
          <a:prstGeom prst="rightArrow">
            <a:avLst>
              <a:gd name="adj1" fmla="val 50000"/>
              <a:gd name="adj2" fmla="val 37303"/>
            </a:avLst>
          </a:prstGeom>
          <a:solidFill>
            <a:schemeClr val="accent2">
              <a:alpha val="61176"/>
            </a:schemeClr>
          </a:solidFill>
          <a:ln w="9525" algn="ctr">
            <a:solidFill>
              <a:schemeClr val="tx1"/>
            </a:solidFill>
            <a:miter lim="800000"/>
            <a:headEnd/>
            <a:tailEnd/>
          </a:ln>
        </p:spPr>
        <p:txBody>
          <a:bodyPr wrap="none" anchor="ctr"/>
          <a:lstStyle/>
          <a:p>
            <a:r>
              <a:rPr lang="ja-JP" altLang="en-US" sz="1800">
                <a:latin typeface="Arial" charset="0"/>
              </a:rPr>
              <a:t>人間社会に対する</a:t>
            </a:r>
          </a:p>
          <a:p>
            <a:r>
              <a:rPr lang="ja-JP" altLang="en-US" sz="1800">
                <a:latin typeface="Arial" charset="0"/>
              </a:rPr>
              <a:t>破壊的なインパクト</a:t>
            </a:r>
          </a:p>
        </p:txBody>
      </p:sp>
      <p:sp>
        <p:nvSpPr>
          <p:cNvPr id="8203" name="Text Box 14"/>
          <p:cNvSpPr txBox="1">
            <a:spLocks noChangeArrowheads="1"/>
          </p:cNvSpPr>
          <p:nvPr/>
        </p:nvSpPr>
        <p:spPr bwMode="auto">
          <a:xfrm>
            <a:off x="3735388" y="4075113"/>
            <a:ext cx="620712" cy="641350"/>
          </a:xfrm>
          <a:prstGeom prst="rect">
            <a:avLst/>
          </a:prstGeom>
          <a:noFill/>
          <a:ln w="9525" algn="ctr">
            <a:noFill/>
            <a:miter lim="800000"/>
            <a:headEnd/>
            <a:tailEnd/>
          </a:ln>
        </p:spPr>
        <p:txBody>
          <a:bodyPr>
            <a:spAutoFit/>
          </a:bodyPr>
          <a:lstStyle/>
          <a:p>
            <a:pPr>
              <a:spcBef>
                <a:spcPct val="50000"/>
              </a:spcBef>
            </a:pPr>
            <a:r>
              <a:rPr lang="ja-JP" altLang="en-US" sz="3600">
                <a:latin typeface="Arial" charset="0"/>
              </a:rPr>
              <a:t>＋</a:t>
            </a:r>
          </a:p>
        </p:txBody>
      </p:sp>
      <p:sp>
        <p:nvSpPr>
          <p:cNvPr id="8204" name="AutoShape 9"/>
          <p:cNvSpPr>
            <a:spLocks noChangeArrowheads="1"/>
          </p:cNvSpPr>
          <p:nvPr/>
        </p:nvSpPr>
        <p:spPr bwMode="auto">
          <a:xfrm flipH="1">
            <a:off x="2699791" y="5157192"/>
            <a:ext cx="2376264" cy="1155700"/>
          </a:xfrm>
          <a:prstGeom prst="cloudCallout">
            <a:avLst>
              <a:gd name="adj1" fmla="val -57324"/>
              <a:gd name="adj2" fmla="val -96704"/>
            </a:avLst>
          </a:prstGeom>
          <a:solidFill>
            <a:srgbClr val="FFCC00"/>
          </a:solidFill>
          <a:ln w="9525">
            <a:solidFill>
              <a:schemeClr val="tx1"/>
            </a:solidFill>
            <a:round/>
            <a:headEnd/>
            <a:tailEnd/>
          </a:ln>
        </p:spPr>
        <p:txBody>
          <a:bodyPr anchor="ctr"/>
          <a:lstStyle/>
          <a:p>
            <a:r>
              <a:rPr lang="ja-JP" altLang="en-US" sz="1800" dirty="0">
                <a:latin typeface="Arial" charset="0"/>
              </a:rPr>
              <a:t>個人・社会が脆弱性を有するとき</a:t>
            </a:r>
          </a:p>
        </p:txBody>
      </p:sp>
      <p:sp>
        <p:nvSpPr>
          <p:cNvPr id="13" name="Rectangle 10"/>
          <p:cNvSpPr>
            <a:spLocks noChangeArrowheads="1"/>
          </p:cNvSpPr>
          <p:nvPr/>
        </p:nvSpPr>
        <p:spPr bwMode="auto">
          <a:xfrm>
            <a:off x="6372200" y="2899221"/>
            <a:ext cx="1531044" cy="385763"/>
          </a:xfrm>
          <a:prstGeom prst="rect">
            <a:avLst/>
          </a:prstGeom>
          <a:solidFill>
            <a:schemeClr val="bg1"/>
          </a:solidFill>
          <a:ln w="9525" algn="ctr">
            <a:solidFill>
              <a:schemeClr val="tx1"/>
            </a:solidFill>
            <a:miter lim="800000"/>
            <a:headEnd/>
            <a:tailEnd/>
          </a:ln>
        </p:spPr>
        <p:txBody>
          <a:bodyPr wrap="none" anchor="ctr"/>
          <a:lstStyle/>
          <a:p>
            <a:r>
              <a:rPr lang="ja-JP" altLang="en-US" sz="2800" dirty="0" smtClean="0">
                <a:latin typeface="Arial" charset="0"/>
              </a:rPr>
              <a:t>人間社会</a:t>
            </a:r>
            <a:endParaRPr lang="ja-JP" altLang="en-US" sz="2800" dirty="0">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250825" y="460375"/>
            <a:ext cx="8424863" cy="523875"/>
          </a:xfrm>
        </p:spPr>
        <p:txBody>
          <a:bodyPr/>
          <a:lstStyle/>
          <a:p>
            <a:pPr eaLnBrk="1" hangingPunct="1"/>
            <a:r>
              <a:rPr lang="ja-JP" altLang="en-US" smtClean="0"/>
              <a:t>自然災害に対する対応の仕方</a:t>
            </a:r>
          </a:p>
        </p:txBody>
      </p:sp>
      <p:sp>
        <p:nvSpPr>
          <p:cNvPr id="9219" name="コンテンツ プレースホルダ 2"/>
          <p:cNvSpPr>
            <a:spLocks noGrp="1"/>
          </p:cNvSpPr>
          <p:nvPr>
            <p:ph idx="1"/>
          </p:nvPr>
        </p:nvSpPr>
        <p:spPr>
          <a:xfrm>
            <a:off x="250825" y="1484313"/>
            <a:ext cx="8435975" cy="4044184"/>
          </a:xfrm>
        </p:spPr>
        <p:txBody>
          <a:bodyPr/>
          <a:lstStyle/>
          <a:p>
            <a:pPr eaLnBrk="1" hangingPunct="1">
              <a:lnSpc>
                <a:spcPct val="90000"/>
              </a:lnSpc>
            </a:pPr>
            <a:r>
              <a:rPr lang="ja-JP" altLang="en-US" dirty="0" smtClean="0"/>
              <a:t>災害因（自然現象）に働きかけることで、未然に発生を予防したり軽減する</a:t>
            </a:r>
          </a:p>
          <a:p>
            <a:pPr eaLnBrk="1" hangingPunct="1">
              <a:lnSpc>
                <a:spcPct val="90000"/>
              </a:lnSpc>
              <a:buFont typeface="Wingdings" pitchFamily="2" charset="2"/>
              <a:buNone/>
            </a:pPr>
            <a:r>
              <a:rPr lang="ja-JP" altLang="en-US" dirty="0" smtClean="0"/>
              <a:t>　　（例：地震・火山・台風そのものの制御）</a:t>
            </a:r>
          </a:p>
          <a:p>
            <a:pPr eaLnBrk="1" hangingPunct="1">
              <a:lnSpc>
                <a:spcPct val="90000"/>
              </a:lnSpc>
              <a:buFont typeface="Wingdings" pitchFamily="2" charset="2"/>
              <a:buNone/>
            </a:pPr>
            <a:r>
              <a:rPr lang="ja-JP" altLang="en-US" dirty="0" smtClean="0"/>
              <a:t>　　→現在の科学技術では不可能</a:t>
            </a:r>
            <a:endParaRPr lang="en-US" altLang="ja-JP" dirty="0" smtClean="0"/>
          </a:p>
          <a:p>
            <a:pPr eaLnBrk="1" hangingPunct="1">
              <a:lnSpc>
                <a:spcPct val="90000"/>
              </a:lnSpc>
              <a:buFont typeface="Wingdings" pitchFamily="2" charset="2"/>
              <a:buNone/>
            </a:pPr>
            <a:endParaRPr lang="ja-JP" altLang="en-US" dirty="0" smtClean="0"/>
          </a:p>
          <a:p>
            <a:pPr eaLnBrk="1" hangingPunct="1">
              <a:lnSpc>
                <a:spcPct val="90000"/>
              </a:lnSpc>
              <a:buFont typeface="Wingdings" pitchFamily="2" charset="2"/>
              <a:buNone/>
            </a:pPr>
            <a:endParaRPr lang="ja-JP" altLang="en-US" dirty="0" smtClean="0"/>
          </a:p>
          <a:p>
            <a:pPr eaLnBrk="1" hangingPunct="1">
              <a:lnSpc>
                <a:spcPct val="90000"/>
              </a:lnSpc>
            </a:pPr>
            <a:r>
              <a:rPr lang="ja-JP" altLang="en-US" dirty="0" smtClean="0"/>
              <a:t>災害因が人間社会に及ぼす影響（破壊）を最小限に抑える</a:t>
            </a:r>
          </a:p>
          <a:p>
            <a:pPr eaLnBrk="1" hangingPunct="1">
              <a:lnSpc>
                <a:spcPct val="90000"/>
              </a:lnSpc>
              <a:buFont typeface="Wingdings" pitchFamily="2" charset="2"/>
              <a:buNone/>
            </a:pPr>
            <a:r>
              <a:rPr lang="ja-JP" altLang="en-US" dirty="0" smtClean="0"/>
              <a:t>　　（例：</a:t>
            </a:r>
            <a:r>
              <a:rPr lang="ja-JP" altLang="en-US" dirty="0" smtClean="0">
                <a:solidFill>
                  <a:srgbClr val="FF0000"/>
                </a:solidFill>
              </a:rPr>
              <a:t>耐震改修・</a:t>
            </a:r>
            <a:r>
              <a:rPr lang="ja-JP" altLang="en-US" dirty="0" smtClean="0">
                <a:solidFill>
                  <a:srgbClr val="FF0000"/>
                </a:solidFill>
              </a:rPr>
              <a:t>避難体制の整備</a:t>
            </a:r>
            <a:r>
              <a:rPr lang="ja-JP" altLang="en-US" dirty="0" smtClean="0"/>
              <a:t>）</a:t>
            </a:r>
          </a:p>
          <a:p>
            <a:pPr eaLnBrk="1" hangingPunct="1">
              <a:lnSpc>
                <a:spcPct val="90000"/>
              </a:lnSpc>
              <a:buFont typeface="Wingdings" pitchFamily="2" charset="2"/>
              <a:buNone/>
            </a:pPr>
            <a:r>
              <a:rPr lang="ja-JP" altLang="en-US" dirty="0" smtClean="0"/>
              <a:t>　　→現在において可能な対処方法　</a:t>
            </a:r>
          </a:p>
          <a:p>
            <a:pPr eaLnBrk="1" hangingPunct="1"/>
            <a:endParaRPr lang="ja-JP" altLang="en-US" dirty="0" smtClean="0"/>
          </a:p>
        </p:txBody>
      </p:sp>
      <p:sp>
        <p:nvSpPr>
          <p:cNvPr id="6" name="雲 5"/>
          <p:cNvSpPr/>
          <p:nvPr/>
        </p:nvSpPr>
        <p:spPr>
          <a:xfrm>
            <a:off x="4572000" y="5013176"/>
            <a:ext cx="4032448" cy="1214438"/>
          </a:xfrm>
          <a:prstGeom prst="cloud">
            <a:avLst/>
          </a:prstGeom>
          <a:solidFill>
            <a:schemeClr val="accent1">
              <a:alpha val="17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smtClean="0">
                <a:solidFill>
                  <a:schemeClr val="tx1"/>
                </a:solidFill>
              </a:rPr>
              <a:t>「かぜ」</a:t>
            </a:r>
            <a:r>
              <a:rPr lang="ja-JP" altLang="en-US" sz="2400" dirty="0">
                <a:solidFill>
                  <a:schemeClr val="tx1"/>
                </a:solidFill>
              </a:rPr>
              <a:t>にたとえればわかりやすい</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250825" y="460375"/>
            <a:ext cx="8424863" cy="523875"/>
          </a:xfrm>
        </p:spPr>
        <p:txBody>
          <a:bodyPr/>
          <a:lstStyle/>
          <a:p>
            <a:pPr eaLnBrk="1" hangingPunct="1"/>
            <a:r>
              <a:rPr lang="ja-JP" altLang="en-US" dirty="0" smtClean="0"/>
              <a:t>自然災害への対応方法</a:t>
            </a:r>
            <a:r>
              <a:rPr lang="ja-JP" altLang="en-US" dirty="0" smtClean="0"/>
              <a:t>その</a:t>
            </a:r>
            <a:r>
              <a:rPr lang="en-US" altLang="ja-JP" dirty="0" smtClean="0"/>
              <a:t>1―</a:t>
            </a:r>
            <a:r>
              <a:rPr lang="ja-JP" altLang="en-US" dirty="0" smtClean="0"/>
              <a:t>耐震改修</a:t>
            </a:r>
            <a:endParaRPr lang="ja-JP" altLang="en-US" dirty="0" smtClean="0"/>
          </a:p>
        </p:txBody>
      </p:sp>
      <p:sp>
        <p:nvSpPr>
          <p:cNvPr id="10243" name="コンテンツ プレースホルダ 2"/>
          <p:cNvSpPr>
            <a:spLocks noGrp="1"/>
          </p:cNvSpPr>
          <p:nvPr>
            <p:ph idx="1"/>
          </p:nvPr>
        </p:nvSpPr>
        <p:spPr>
          <a:xfrm>
            <a:off x="250825" y="1484313"/>
            <a:ext cx="8435975" cy="5041380"/>
          </a:xfrm>
        </p:spPr>
        <p:txBody>
          <a:bodyPr/>
          <a:lstStyle/>
          <a:p>
            <a:pPr eaLnBrk="1" hangingPunct="1">
              <a:lnSpc>
                <a:spcPct val="80000"/>
              </a:lnSpc>
            </a:pPr>
            <a:r>
              <a:rPr lang="ja-JP" altLang="en-US" dirty="0" smtClean="0"/>
              <a:t>阪神・淡路大震災における死因は「倒壊」による</a:t>
            </a:r>
            <a:r>
              <a:rPr lang="ja-JP" altLang="en-US" dirty="0" smtClean="0"/>
              <a:t>もの（</a:t>
            </a:r>
            <a:r>
              <a:rPr lang="en-US" altLang="ja-JP" dirty="0" smtClean="0"/>
              <a:t>88</a:t>
            </a:r>
            <a:r>
              <a:rPr lang="ja-JP" altLang="en-US" smtClean="0"/>
              <a:t>％）</a:t>
            </a:r>
            <a:endParaRPr lang="en-US" altLang="ja-JP" dirty="0" smtClean="0"/>
          </a:p>
          <a:p>
            <a:pPr eaLnBrk="1" hangingPunct="1">
              <a:lnSpc>
                <a:spcPct val="80000"/>
              </a:lnSpc>
            </a:pPr>
            <a:endParaRPr lang="en-US" altLang="ja-JP" dirty="0" smtClean="0"/>
          </a:p>
          <a:p>
            <a:pPr eaLnBrk="1" hangingPunct="1">
              <a:lnSpc>
                <a:spcPct val="80000"/>
              </a:lnSpc>
            </a:pPr>
            <a:r>
              <a:rPr lang="ja-JP" altLang="en-US" dirty="0" smtClean="0"/>
              <a:t>「倒壊」によって、火災・道路の不通など負の連鎖が起きる</a:t>
            </a:r>
          </a:p>
          <a:p>
            <a:pPr eaLnBrk="1" hangingPunct="1">
              <a:lnSpc>
                <a:spcPct val="80000"/>
              </a:lnSpc>
            </a:pPr>
            <a:endParaRPr lang="ja-JP" altLang="en-US" dirty="0" smtClean="0"/>
          </a:p>
          <a:p>
            <a:pPr eaLnBrk="1" hangingPunct="1">
              <a:lnSpc>
                <a:spcPct val="80000"/>
              </a:lnSpc>
            </a:pPr>
            <a:r>
              <a:rPr lang="ja-JP" altLang="en-US" dirty="0" smtClean="0"/>
              <a:t>地震による損害は、「家屋の倒壊」を防ぐこと（＝耐震改修）で大半の抑制が可能である</a:t>
            </a:r>
          </a:p>
          <a:p>
            <a:pPr eaLnBrk="1" hangingPunct="1">
              <a:lnSpc>
                <a:spcPct val="80000"/>
              </a:lnSpc>
            </a:pPr>
            <a:endParaRPr lang="ja-JP" altLang="en-US" dirty="0" smtClean="0"/>
          </a:p>
          <a:p>
            <a:pPr eaLnBrk="1" hangingPunct="1">
              <a:lnSpc>
                <a:spcPct val="80000"/>
              </a:lnSpc>
            </a:pPr>
            <a:r>
              <a:rPr lang="ja-JP" altLang="en-US" dirty="0" smtClean="0"/>
              <a:t>住宅の耐震診断・改修費用の一部を助成しているところもある</a:t>
            </a:r>
            <a:endParaRPr lang="en-US" altLang="ja-JP" dirty="0" smtClean="0"/>
          </a:p>
          <a:p>
            <a:pPr eaLnBrk="1" hangingPunct="1">
              <a:lnSpc>
                <a:spcPct val="80000"/>
              </a:lnSpc>
              <a:buNone/>
            </a:pPr>
            <a:r>
              <a:rPr lang="ja-JP" altLang="en-US" dirty="0" smtClean="0"/>
              <a:t>　　　</a:t>
            </a:r>
            <a:r>
              <a:rPr lang="en-US" altLang="ja-JP" dirty="0" smtClean="0"/>
              <a:t>〔</a:t>
            </a:r>
            <a:r>
              <a:rPr lang="ja-JP" altLang="en-US" dirty="0" smtClean="0"/>
              <a:t>　大阪市：　らくらく耐震診断　　なっとく耐震改修　</a:t>
            </a:r>
            <a:r>
              <a:rPr lang="en-US" altLang="ja-JP" dirty="0" smtClean="0"/>
              <a:t>〕</a:t>
            </a:r>
          </a:p>
          <a:p>
            <a:pPr eaLnBrk="1" hangingPunct="1">
              <a:lnSpc>
                <a:spcPct val="80000"/>
              </a:lnSpc>
            </a:pPr>
            <a:endParaRPr lang="en-US" altLang="ja-JP" dirty="0" smtClean="0"/>
          </a:p>
          <a:p>
            <a:pPr eaLnBrk="1" hangingPunct="1">
              <a:lnSpc>
                <a:spcPct val="80000"/>
              </a:lnSpc>
            </a:pPr>
            <a:r>
              <a:rPr lang="ja-JP" altLang="en-US" dirty="0" smtClean="0"/>
              <a:t>ただし、持ち家の再建をするには「地震保険」の加入が不可欠（被災者生活再建支援法：最大</a:t>
            </a:r>
            <a:r>
              <a:rPr lang="en-US" altLang="ja-JP" dirty="0" smtClean="0"/>
              <a:t>300</a:t>
            </a:r>
            <a:r>
              <a:rPr lang="ja-JP" altLang="en-US" dirty="0" smtClean="0"/>
              <a:t>万円はあっても、それだけでは足りない　地盤の被害に対する保険はない）</a:t>
            </a:r>
          </a:p>
          <a:p>
            <a:pPr eaLnBrk="1" hangingPunct="1"/>
            <a:endParaRPr lang="ja-JP" alt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0825" y="460375"/>
            <a:ext cx="8424863" cy="523220"/>
          </a:xfrm>
        </p:spPr>
        <p:txBody>
          <a:bodyPr/>
          <a:lstStyle/>
          <a:p>
            <a:pPr eaLnBrk="1" hangingPunct="1"/>
            <a:r>
              <a:rPr lang="ja-JP" altLang="en-US" dirty="0" smtClean="0"/>
              <a:t>自然災害への対応方法その</a:t>
            </a:r>
            <a:r>
              <a:rPr lang="en-US" altLang="ja-JP" dirty="0" smtClean="0"/>
              <a:t>2―</a:t>
            </a:r>
            <a:r>
              <a:rPr lang="ja-JP" altLang="en-US" dirty="0" smtClean="0"/>
              <a:t>避難</a:t>
            </a:r>
            <a:r>
              <a:rPr lang="ja-JP" altLang="en-US" dirty="0" smtClean="0"/>
              <a:t>体制の</a:t>
            </a:r>
            <a:r>
              <a:rPr lang="ja-JP" altLang="en-US" dirty="0" smtClean="0"/>
              <a:t>整備</a:t>
            </a:r>
            <a:endParaRPr lang="ja-JP" altLang="en-US" dirty="0" smtClean="0"/>
          </a:p>
        </p:txBody>
      </p:sp>
      <p:sp>
        <p:nvSpPr>
          <p:cNvPr id="12291" name="Rectangle 3"/>
          <p:cNvSpPr>
            <a:spLocks noGrp="1" noChangeArrowheads="1"/>
          </p:cNvSpPr>
          <p:nvPr>
            <p:ph type="body" idx="1"/>
          </p:nvPr>
        </p:nvSpPr>
        <p:spPr>
          <a:xfrm>
            <a:off x="250825" y="1484313"/>
            <a:ext cx="8435975" cy="4302125"/>
          </a:xfrm>
        </p:spPr>
        <p:txBody>
          <a:bodyPr/>
          <a:lstStyle/>
          <a:p>
            <a:pPr eaLnBrk="1" hangingPunct="1"/>
            <a:r>
              <a:rPr lang="ja-JP" altLang="en-US" smtClean="0"/>
              <a:t>どれだけ家屋を補強しても、風水害や土砂災害、津波には対応できない。</a:t>
            </a:r>
            <a:endParaRPr lang="en-US" altLang="ja-JP" smtClean="0"/>
          </a:p>
          <a:p>
            <a:pPr eaLnBrk="1" hangingPunct="1"/>
            <a:endParaRPr lang="ja-JP" altLang="en-US" smtClean="0"/>
          </a:p>
          <a:p>
            <a:pPr eaLnBrk="1" hangingPunct="1"/>
            <a:endParaRPr lang="ja-JP" altLang="en-US" smtClean="0"/>
          </a:p>
          <a:p>
            <a:pPr eaLnBrk="1" hangingPunct="1"/>
            <a:r>
              <a:rPr lang="ja-JP" altLang="en-US" smtClean="0"/>
              <a:t>ただし、なかなか避難というアクションをしてくれないのが現状。</a:t>
            </a:r>
          </a:p>
          <a:p>
            <a:pPr eaLnBrk="1" hangingPunct="1"/>
            <a:endParaRPr lang="ja-JP" altLang="en-US" smtClean="0"/>
          </a:p>
          <a:p>
            <a:pPr eaLnBrk="1" hangingPunct="1"/>
            <a:r>
              <a:rPr lang="ja-JP" altLang="en-US" smtClean="0"/>
              <a:t>とくに、高齢者・障害者の方が避難するに当たっては危険が増大するので、特別な配慮が必要となっている。</a:t>
            </a:r>
          </a:p>
          <a:p>
            <a:pPr eaLnBrk="1" hangingPunct="1"/>
            <a:endParaRPr lang="ja-JP" altLang="en-US" smtClean="0"/>
          </a:p>
          <a:p>
            <a:pPr eaLnBrk="1" hangingPunct="1"/>
            <a:r>
              <a:rPr lang="ja-JP" altLang="en-US" smtClean="0"/>
              <a:t>地域的な取り組みが求められている。</a:t>
            </a:r>
          </a:p>
        </p:txBody>
      </p:sp>
      <p:sp>
        <p:nvSpPr>
          <p:cNvPr id="4" name="雲形吹き出し 3"/>
          <p:cNvSpPr/>
          <p:nvPr/>
        </p:nvSpPr>
        <p:spPr>
          <a:xfrm>
            <a:off x="2428875" y="2071688"/>
            <a:ext cx="3286125" cy="1071562"/>
          </a:xfrm>
          <a:prstGeom prst="cloudCallout">
            <a:avLst>
              <a:gd name="adj1" fmla="val -50914"/>
              <a:gd name="adj2" fmla="val -50311"/>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とにかく逃げるに限る！！</a:t>
            </a:r>
          </a:p>
        </p:txBody>
      </p:sp>
      <p:sp>
        <p:nvSpPr>
          <p:cNvPr id="5" name="雲 4"/>
          <p:cNvSpPr/>
          <p:nvPr/>
        </p:nvSpPr>
        <p:spPr>
          <a:xfrm>
            <a:off x="6357938" y="2143125"/>
            <a:ext cx="2500312" cy="1000125"/>
          </a:xfrm>
          <a:prstGeom prst="cloud">
            <a:avLst/>
          </a:prstGeom>
          <a:solidFill>
            <a:schemeClr val="accent1">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smtClean="0">
                <a:solidFill>
                  <a:schemeClr val="tx1"/>
                </a:solidFill>
              </a:rPr>
              <a:t>カゼの</a:t>
            </a:r>
            <a:r>
              <a:rPr lang="ja-JP" altLang="en-US" sz="1600" dirty="0">
                <a:solidFill>
                  <a:schemeClr val="tx1"/>
                </a:solidFill>
              </a:rPr>
              <a:t>はやっているところには行かない</a:t>
            </a:r>
          </a:p>
        </p:txBody>
      </p:sp>
      <p:sp>
        <p:nvSpPr>
          <p:cNvPr id="6" name="等号 5"/>
          <p:cNvSpPr/>
          <p:nvPr/>
        </p:nvSpPr>
        <p:spPr>
          <a:xfrm>
            <a:off x="5929313" y="2428875"/>
            <a:ext cx="357187" cy="214313"/>
          </a:xfrm>
          <a:prstGeom prst="mathEqual">
            <a:avLst/>
          </a:prstGeom>
          <a:solidFill>
            <a:schemeClr val="accent1">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0825" y="460375"/>
            <a:ext cx="8424863" cy="523220"/>
          </a:xfrm>
        </p:spPr>
        <p:txBody>
          <a:bodyPr/>
          <a:lstStyle/>
          <a:p>
            <a:pPr eaLnBrk="1" hangingPunct="1"/>
            <a:r>
              <a:rPr lang="ja-JP" altLang="en-US" dirty="0" smtClean="0"/>
              <a:t>なぜ逃げないのか？</a:t>
            </a:r>
            <a:r>
              <a:rPr lang="en-US" altLang="ja-JP" dirty="0" smtClean="0"/>
              <a:t>―</a:t>
            </a:r>
            <a:r>
              <a:rPr lang="ja-JP" altLang="en-US" dirty="0" smtClean="0"/>
              <a:t>災害心理学からの検討 </a:t>
            </a:r>
          </a:p>
        </p:txBody>
      </p:sp>
      <p:sp>
        <p:nvSpPr>
          <p:cNvPr id="14339" name="Rectangle 3"/>
          <p:cNvSpPr>
            <a:spLocks noGrp="1" noChangeArrowheads="1"/>
          </p:cNvSpPr>
          <p:nvPr>
            <p:ph type="body" idx="1"/>
          </p:nvPr>
        </p:nvSpPr>
        <p:spPr>
          <a:xfrm>
            <a:off x="457200" y="2060575"/>
            <a:ext cx="8229600" cy="4464050"/>
          </a:xfrm>
        </p:spPr>
        <p:txBody>
          <a:bodyPr/>
          <a:lstStyle/>
          <a:p>
            <a:pPr eaLnBrk="1" hangingPunct="1">
              <a:lnSpc>
                <a:spcPct val="80000"/>
              </a:lnSpc>
            </a:pPr>
            <a:r>
              <a:rPr lang="ja-JP" altLang="en-US" dirty="0" smtClean="0"/>
              <a:t>正常性のバイアス（＝偏見）</a:t>
            </a:r>
          </a:p>
          <a:p>
            <a:pPr eaLnBrk="1" hangingPunct="1">
              <a:lnSpc>
                <a:spcPct val="80000"/>
              </a:lnSpc>
              <a:buFont typeface="Wingdings" pitchFamily="2" charset="2"/>
              <a:buNone/>
            </a:pPr>
            <a:r>
              <a:rPr lang="ja-JP" altLang="en-US" dirty="0" smtClean="0"/>
              <a:t>　　→ある程度の異常は、正常と判断（警報・避難勧告慣れしてしまう）＝人間、細かいことをいちいち気にしていたら生きていけない</a:t>
            </a:r>
          </a:p>
          <a:p>
            <a:pPr eaLnBrk="1" hangingPunct="1">
              <a:lnSpc>
                <a:spcPct val="80000"/>
              </a:lnSpc>
            </a:pPr>
            <a:endParaRPr lang="ja-JP" altLang="en-US" dirty="0" smtClean="0"/>
          </a:p>
          <a:p>
            <a:pPr eaLnBrk="1" hangingPunct="1">
              <a:lnSpc>
                <a:spcPct val="80000"/>
              </a:lnSpc>
            </a:pPr>
            <a:r>
              <a:rPr lang="ja-JP" altLang="en-US" dirty="0" smtClean="0"/>
              <a:t>エキスパートエラー</a:t>
            </a:r>
          </a:p>
          <a:p>
            <a:pPr eaLnBrk="1" hangingPunct="1">
              <a:lnSpc>
                <a:spcPct val="80000"/>
              </a:lnSpc>
              <a:buFont typeface="Wingdings" pitchFamily="2" charset="2"/>
              <a:buNone/>
            </a:pPr>
            <a:r>
              <a:rPr lang="ja-JP" altLang="en-US" dirty="0" smtClean="0"/>
              <a:t>　　→専門家・行政の判断に依存　行動の遅れ</a:t>
            </a:r>
          </a:p>
          <a:p>
            <a:pPr eaLnBrk="1" hangingPunct="1">
              <a:lnSpc>
                <a:spcPct val="80000"/>
              </a:lnSpc>
            </a:pPr>
            <a:endParaRPr lang="ja-JP" altLang="en-US" dirty="0" smtClean="0"/>
          </a:p>
          <a:p>
            <a:pPr eaLnBrk="1" hangingPunct="1">
              <a:lnSpc>
                <a:spcPct val="80000"/>
              </a:lnSpc>
            </a:pPr>
            <a:r>
              <a:rPr lang="ja-JP" altLang="en-US" dirty="0" smtClean="0"/>
              <a:t>災害経験の有無</a:t>
            </a:r>
          </a:p>
          <a:p>
            <a:pPr eaLnBrk="1" hangingPunct="1">
              <a:lnSpc>
                <a:spcPct val="80000"/>
              </a:lnSpc>
              <a:buFont typeface="Wingdings" pitchFamily="2" charset="2"/>
              <a:buNone/>
            </a:pPr>
            <a:r>
              <a:rPr lang="ja-JP" altLang="en-US" dirty="0" smtClean="0"/>
              <a:t>　　→「これまでは大丈夫だった」という経験が避難行動を鈍らせている　災害経験が悪影響</a:t>
            </a:r>
          </a:p>
        </p:txBody>
      </p:sp>
      <p:sp>
        <p:nvSpPr>
          <p:cNvPr id="4" name="雲 3"/>
          <p:cNvSpPr/>
          <p:nvPr/>
        </p:nvSpPr>
        <p:spPr>
          <a:xfrm>
            <a:off x="5148064" y="991567"/>
            <a:ext cx="3600400" cy="1357313"/>
          </a:xfrm>
          <a:prstGeom prst="cloud">
            <a:avLst/>
          </a:prstGeom>
          <a:solidFill>
            <a:schemeClr val="accent1">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それぞれ、「病気」に置き換えることができる</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14313" y="2266950"/>
            <a:ext cx="7351712" cy="4591050"/>
          </a:xfrm>
          <a:prstGeom prst="rect">
            <a:avLst/>
          </a:prstGeom>
          <a:noFill/>
          <a:ln w="9525">
            <a:noFill/>
            <a:miter lim="800000"/>
            <a:headEnd/>
            <a:tailEnd/>
          </a:ln>
        </p:spPr>
      </p:pic>
      <p:pic>
        <p:nvPicPr>
          <p:cNvPr id="15363" name="Picture 3" descr="熊本県"/>
          <p:cNvPicPr>
            <a:picLocks noChangeAspect="1" noChangeArrowheads="1"/>
          </p:cNvPicPr>
          <p:nvPr/>
        </p:nvPicPr>
        <p:blipFill>
          <a:blip r:embed="rId4" cstate="print"/>
          <a:srcRect/>
          <a:stretch>
            <a:fillRect/>
          </a:stretch>
        </p:blipFill>
        <p:spPr bwMode="auto">
          <a:xfrm>
            <a:off x="4286250" y="642938"/>
            <a:ext cx="3217863" cy="2482850"/>
          </a:xfrm>
          <a:prstGeom prst="rect">
            <a:avLst/>
          </a:prstGeom>
          <a:noFill/>
          <a:ln w="9525">
            <a:noFill/>
            <a:miter lim="800000"/>
            <a:headEnd/>
            <a:tailEnd/>
          </a:ln>
        </p:spPr>
      </p:pic>
      <p:pic>
        <p:nvPicPr>
          <p:cNvPr id="15364" name="Picture 4" descr="九州"/>
          <p:cNvPicPr>
            <a:picLocks noChangeAspect="1" noChangeArrowheads="1"/>
          </p:cNvPicPr>
          <p:nvPr/>
        </p:nvPicPr>
        <p:blipFill>
          <a:blip r:embed="rId5" cstate="print"/>
          <a:srcRect/>
          <a:stretch>
            <a:fillRect/>
          </a:stretch>
        </p:blipFill>
        <p:spPr bwMode="auto">
          <a:xfrm>
            <a:off x="7429500" y="857250"/>
            <a:ext cx="1073150" cy="828675"/>
          </a:xfrm>
          <a:prstGeom prst="rect">
            <a:avLst/>
          </a:prstGeom>
          <a:noFill/>
          <a:ln w="9525">
            <a:noFill/>
            <a:miter lim="800000"/>
            <a:headEnd/>
            <a:tailEnd/>
          </a:ln>
        </p:spPr>
      </p:pic>
      <p:sp>
        <p:nvSpPr>
          <p:cNvPr id="15365" name="Rectangle 5"/>
          <p:cNvSpPr>
            <a:spLocks noGrp="1" noChangeArrowheads="1"/>
          </p:cNvSpPr>
          <p:nvPr>
            <p:ph type="title"/>
          </p:nvPr>
        </p:nvSpPr>
        <p:spPr>
          <a:xfrm>
            <a:off x="142875" y="428625"/>
            <a:ext cx="5565775" cy="1143000"/>
          </a:xfrm>
        </p:spPr>
        <p:txBody>
          <a:bodyPr/>
          <a:lstStyle/>
          <a:p>
            <a:pPr eaLnBrk="1" hangingPunct="1"/>
            <a:r>
              <a:rPr lang="en-US" altLang="ja-JP" smtClean="0"/>
              <a:t>2003</a:t>
            </a:r>
            <a:r>
              <a:rPr lang="ja-JP" altLang="en-US" smtClean="0"/>
              <a:t>年水俣水害</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14313" y="533400"/>
            <a:ext cx="7848600" cy="6324600"/>
          </a:xfrm>
          <a:prstGeom prst="rect">
            <a:avLst/>
          </a:prstGeom>
          <a:solidFill>
            <a:srgbClr val="FFFFCC"/>
          </a:solidFill>
          <a:ln w="9525">
            <a:noFill/>
            <a:miter lim="800000"/>
            <a:headEnd/>
            <a:tailEnd/>
          </a:ln>
        </p:spPr>
      </p:pic>
      <p:sp>
        <p:nvSpPr>
          <p:cNvPr id="16387" name="Text Box 3"/>
          <p:cNvSpPr txBox="1">
            <a:spLocks noChangeArrowheads="1"/>
          </p:cNvSpPr>
          <p:nvPr/>
        </p:nvSpPr>
        <p:spPr bwMode="auto">
          <a:xfrm>
            <a:off x="0" y="357188"/>
            <a:ext cx="7345363" cy="749300"/>
          </a:xfrm>
          <a:prstGeom prst="rect">
            <a:avLst/>
          </a:prstGeom>
          <a:noFill/>
          <a:ln w="9525" algn="ctr">
            <a:noFill/>
            <a:miter lim="800000"/>
            <a:headEnd/>
            <a:tailEnd/>
          </a:ln>
        </p:spPr>
        <p:txBody>
          <a:bodyPr>
            <a:spAutoFit/>
          </a:bodyPr>
          <a:lstStyle/>
          <a:p>
            <a:pPr marL="354013" indent="171450">
              <a:lnSpc>
                <a:spcPct val="90000"/>
              </a:lnSpc>
              <a:spcBef>
                <a:spcPct val="50000"/>
              </a:spcBef>
            </a:pPr>
            <a:r>
              <a:rPr lang="ja-JP" altLang="en-US" sz="2400" dirty="0">
                <a:latin typeface="Arial" charset="0"/>
              </a:rPr>
              <a:t>実は、普段危険な場所に住んでいる人が助かって、安全な場所に住んでいる人が被害に遭っている。</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50825" y="428625"/>
            <a:ext cx="8424863" cy="461963"/>
          </a:xfrm>
        </p:spPr>
        <p:txBody>
          <a:bodyPr/>
          <a:lstStyle/>
          <a:p>
            <a:pPr eaLnBrk="1" hangingPunct="1"/>
            <a:r>
              <a:rPr lang="ja-JP" altLang="en-US" sz="2400" smtClean="0"/>
              <a:t>まとめ</a:t>
            </a:r>
            <a:r>
              <a:rPr lang="en-US" altLang="ja-JP" sz="2400" smtClean="0"/>
              <a:t>―</a:t>
            </a:r>
            <a:r>
              <a:rPr lang="ja-JP" altLang="en-US" sz="2400" smtClean="0"/>
              <a:t>避難行動を促進する要因とは何か？ </a:t>
            </a:r>
          </a:p>
        </p:txBody>
      </p:sp>
      <p:sp>
        <p:nvSpPr>
          <p:cNvPr id="17411" name="Rectangle 3"/>
          <p:cNvSpPr>
            <a:spLocks noGrp="1" noChangeArrowheads="1"/>
          </p:cNvSpPr>
          <p:nvPr>
            <p:ph type="body" idx="1"/>
          </p:nvPr>
        </p:nvSpPr>
        <p:spPr>
          <a:xfrm>
            <a:off x="428625" y="1214438"/>
            <a:ext cx="8507413" cy="2794000"/>
          </a:xfrm>
        </p:spPr>
        <p:txBody>
          <a:bodyPr/>
          <a:lstStyle/>
          <a:p>
            <a:pPr eaLnBrk="1" hangingPunct="1">
              <a:lnSpc>
                <a:spcPct val="90000"/>
              </a:lnSpc>
              <a:buFont typeface="Wingdings" pitchFamily="2" charset="2"/>
              <a:buNone/>
            </a:pPr>
            <a:r>
              <a:rPr lang="ja-JP" altLang="en-US" smtClean="0"/>
              <a:t> </a:t>
            </a:r>
            <a:r>
              <a:rPr lang="ja-JP" altLang="en-US" sz="2000" smtClean="0"/>
              <a:t>①個人のリスク認知</a:t>
            </a:r>
          </a:p>
          <a:p>
            <a:pPr eaLnBrk="1" hangingPunct="1">
              <a:lnSpc>
                <a:spcPct val="90000"/>
              </a:lnSpc>
              <a:buFont typeface="Wingdings" pitchFamily="2" charset="2"/>
              <a:buNone/>
            </a:pPr>
            <a:r>
              <a:rPr lang="ja-JP" altLang="en-US" sz="2000" smtClean="0"/>
              <a:t>　　　ハザードマップの作成・普及＝自分自身のリスク情報の会得</a:t>
            </a:r>
          </a:p>
          <a:p>
            <a:pPr eaLnBrk="1" hangingPunct="1">
              <a:lnSpc>
                <a:spcPct val="90000"/>
              </a:lnSpc>
              <a:buFont typeface="Wingdings" pitchFamily="2" charset="2"/>
              <a:buNone/>
            </a:pPr>
            <a:r>
              <a:rPr lang="ja-JP" altLang="en-US" sz="2000" smtClean="0"/>
              <a:t>　　 →個人的信念の形成につながる</a:t>
            </a:r>
          </a:p>
          <a:p>
            <a:pPr eaLnBrk="1" hangingPunct="1">
              <a:lnSpc>
                <a:spcPct val="90000"/>
              </a:lnSpc>
              <a:buFont typeface="Wingdings" pitchFamily="2" charset="2"/>
              <a:buNone/>
            </a:pPr>
            <a:endParaRPr lang="en-US" altLang="ja-JP" sz="2000" smtClean="0"/>
          </a:p>
          <a:p>
            <a:pPr eaLnBrk="1" hangingPunct="1">
              <a:lnSpc>
                <a:spcPct val="90000"/>
              </a:lnSpc>
              <a:buFont typeface="Wingdings" pitchFamily="2" charset="2"/>
              <a:buNone/>
            </a:pPr>
            <a:endParaRPr lang="en-US" altLang="ja-JP" sz="2000" smtClean="0"/>
          </a:p>
          <a:p>
            <a:pPr eaLnBrk="1" hangingPunct="1">
              <a:lnSpc>
                <a:spcPct val="90000"/>
              </a:lnSpc>
              <a:buFont typeface="Wingdings" pitchFamily="2" charset="2"/>
              <a:buNone/>
            </a:pPr>
            <a:r>
              <a:rPr lang="ja-JP" altLang="en-US" sz="2000" smtClean="0"/>
              <a:t> ②規範的信念</a:t>
            </a:r>
          </a:p>
          <a:p>
            <a:pPr eaLnBrk="1" hangingPunct="1">
              <a:lnSpc>
                <a:spcPct val="90000"/>
              </a:lnSpc>
              <a:buFont typeface="Wingdings" pitchFamily="2" charset="2"/>
              <a:buNone/>
            </a:pPr>
            <a:r>
              <a:rPr lang="ja-JP" altLang="en-US" sz="2000" smtClean="0"/>
              <a:t>　　　これまでの災害体験の話＝一般的なリスク回避情報の会得</a:t>
            </a:r>
          </a:p>
          <a:p>
            <a:pPr eaLnBrk="1" hangingPunct="1">
              <a:lnSpc>
                <a:spcPct val="90000"/>
              </a:lnSpc>
              <a:buFont typeface="Wingdings" pitchFamily="2" charset="2"/>
              <a:buNone/>
            </a:pPr>
            <a:r>
              <a:rPr lang="ja-JP" altLang="en-US" sz="2000" smtClean="0"/>
              <a:t> 　　→規範的信念の形成につながる</a:t>
            </a:r>
          </a:p>
        </p:txBody>
      </p:sp>
      <p:sp>
        <p:nvSpPr>
          <p:cNvPr id="4" name="円形吹き出し 3"/>
          <p:cNvSpPr/>
          <p:nvPr/>
        </p:nvSpPr>
        <p:spPr>
          <a:xfrm>
            <a:off x="4071938" y="2214563"/>
            <a:ext cx="4714875" cy="1000125"/>
          </a:xfrm>
          <a:prstGeom prst="wedgeEllipseCallout">
            <a:avLst>
              <a:gd name="adj1" fmla="val -34933"/>
              <a:gd name="adj2" fmla="val -68293"/>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00" dirty="0">
                <a:solidFill>
                  <a:schemeClr val="tx1"/>
                </a:solidFill>
              </a:rPr>
              <a:t>自分自身のリスク（自分が危険であるということ）を知る</a:t>
            </a:r>
          </a:p>
        </p:txBody>
      </p:sp>
      <p:sp>
        <p:nvSpPr>
          <p:cNvPr id="5" name="円形吹き出し 4"/>
          <p:cNvSpPr/>
          <p:nvPr/>
        </p:nvSpPr>
        <p:spPr>
          <a:xfrm>
            <a:off x="4214813" y="4071938"/>
            <a:ext cx="4714875" cy="1000125"/>
          </a:xfrm>
          <a:prstGeom prst="wedgeEllipseCallout">
            <a:avLst>
              <a:gd name="adj1" fmla="val -34933"/>
              <a:gd name="adj2" fmla="val -68293"/>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00" dirty="0">
                <a:solidFill>
                  <a:schemeClr val="tx1"/>
                </a:solidFill>
              </a:rPr>
              <a:t>リスク（危険）に対して、これまではどのような対応をしてきたのかを知る</a:t>
            </a:r>
          </a:p>
        </p:txBody>
      </p:sp>
      <p:sp>
        <p:nvSpPr>
          <p:cNvPr id="6" name="横巻き 5"/>
          <p:cNvSpPr/>
          <p:nvPr/>
        </p:nvSpPr>
        <p:spPr>
          <a:xfrm>
            <a:off x="428625" y="5357813"/>
            <a:ext cx="4500563" cy="1285875"/>
          </a:xfrm>
          <a:prstGeom prst="horizontalScroll">
            <a:avLst/>
          </a:prstGeom>
          <a:solidFill>
            <a:srgbClr val="FFC000">
              <a:alpha val="3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tx1"/>
                </a:solidFill>
              </a:rPr>
              <a:t>①と②が個人に把握・認識されて初めて避難行動に移る（立木茂雄教授）</a:t>
            </a:r>
          </a:p>
        </p:txBody>
      </p:sp>
      <p:sp>
        <p:nvSpPr>
          <p:cNvPr id="7" name="雲 6"/>
          <p:cNvSpPr/>
          <p:nvPr/>
        </p:nvSpPr>
        <p:spPr>
          <a:xfrm>
            <a:off x="5004048" y="5500688"/>
            <a:ext cx="4139952" cy="1357312"/>
          </a:xfrm>
          <a:prstGeom prst="cloud">
            <a:avLst/>
          </a:prstGeom>
          <a:solidFill>
            <a:schemeClr val="accent1">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smtClean="0">
                <a:solidFill>
                  <a:schemeClr val="tx1"/>
                </a:solidFill>
              </a:rPr>
              <a:t>「インフルエンザ」というリスクに対しては、みんなアクションを起こす</a:t>
            </a:r>
            <a:endParaRPr lang="ja-JP" altLang="en-US" sz="16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646112"/>
          </a:xfrm>
        </p:spPr>
        <p:txBody>
          <a:bodyPr/>
          <a:lstStyle/>
          <a:p>
            <a:pPr eaLnBrk="1" hangingPunct="1">
              <a:defRPr/>
            </a:pPr>
            <a:r>
              <a:rPr lang="en-US" altLang="ja-JP" dirty="0" smtClean="0"/>
              <a:t>Ⅱ</a:t>
            </a:r>
            <a:r>
              <a:rPr lang="ja-JP" altLang="en-US" dirty="0" smtClean="0"/>
              <a:t>　災害時要援護者を支援する必要性</a:t>
            </a:r>
            <a:endParaRPr lang="ja-JP" altLang="en-US" dirty="0"/>
          </a:p>
        </p:txBody>
      </p:sp>
      <p:sp>
        <p:nvSpPr>
          <p:cNvPr id="19459" name="テキスト プレースホルダ 4"/>
          <p:cNvSpPr>
            <a:spLocks noGrp="1"/>
          </p:cNvSpPr>
          <p:nvPr>
            <p:ph type="body" idx="1"/>
          </p:nvPr>
        </p:nvSpPr>
        <p:spPr>
          <a:xfrm>
            <a:off x="714375" y="3571875"/>
            <a:ext cx="7772400" cy="785813"/>
          </a:xfrm>
        </p:spPr>
        <p:txBody>
          <a:bodyPr/>
          <a:lstStyle/>
          <a:p>
            <a:pPr eaLnBrk="1" hangingPunct="1"/>
            <a:endParaRPr lang="ja-JP" alt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50825" y="460375"/>
            <a:ext cx="8424863" cy="523875"/>
          </a:xfrm>
        </p:spPr>
        <p:txBody>
          <a:bodyPr/>
          <a:lstStyle/>
          <a:p>
            <a:pPr eaLnBrk="1" hangingPunct="1"/>
            <a:r>
              <a:rPr lang="ja-JP" altLang="en-US" smtClean="0"/>
              <a:t>災害時要援護者とは何か？</a:t>
            </a:r>
          </a:p>
        </p:txBody>
      </p:sp>
      <p:sp>
        <p:nvSpPr>
          <p:cNvPr id="1028" name="Rectangle 3"/>
          <p:cNvSpPr>
            <a:spLocks noGrp="1" noChangeArrowheads="1"/>
          </p:cNvSpPr>
          <p:nvPr>
            <p:ph type="body" idx="1"/>
          </p:nvPr>
        </p:nvSpPr>
        <p:spPr>
          <a:xfrm>
            <a:off x="571500" y="1500188"/>
            <a:ext cx="7772400" cy="1662112"/>
          </a:xfrm>
        </p:spPr>
        <p:txBody>
          <a:bodyPr/>
          <a:lstStyle/>
          <a:p>
            <a:pPr eaLnBrk="1" hangingPunct="1">
              <a:lnSpc>
                <a:spcPct val="90000"/>
              </a:lnSpc>
            </a:pPr>
            <a:r>
              <a:rPr lang="ja-JP" altLang="en-US" smtClean="0"/>
              <a:t>自分だけでは、災害の認知が困難・十分かつ適切な避難行動等が出来ない人のこと</a:t>
            </a:r>
          </a:p>
          <a:p>
            <a:pPr eaLnBrk="1" hangingPunct="1">
              <a:lnSpc>
                <a:spcPct val="90000"/>
              </a:lnSpc>
            </a:pPr>
            <a:r>
              <a:rPr lang="ja-JP" altLang="en-US" smtClean="0"/>
              <a:t>要援護者は、個人レベルで災害に対して脆弱性（</a:t>
            </a:r>
            <a:r>
              <a:rPr lang="en-US" altLang="ja-JP" smtClean="0"/>
              <a:t>vulnerability</a:t>
            </a:r>
            <a:r>
              <a:rPr lang="ja-JP" altLang="en-US" smtClean="0"/>
              <a:t>）を帯びている</a:t>
            </a:r>
            <a:r>
              <a:rPr lang="ja-JP" altLang="en-US" sz="2800" smtClean="0"/>
              <a:t> </a:t>
            </a:r>
          </a:p>
        </p:txBody>
      </p:sp>
      <p:sp>
        <p:nvSpPr>
          <p:cNvPr id="1029" name="Rectangle 4"/>
          <p:cNvSpPr>
            <a:spLocks noChangeArrowheads="1"/>
          </p:cNvSpPr>
          <p:nvPr/>
        </p:nvSpPr>
        <p:spPr bwMode="auto">
          <a:xfrm>
            <a:off x="857250" y="3069276"/>
            <a:ext cx="7737475" cy="492443"/>
          </a:xfrm>
          <a:prstGeom prst="rect">
            <a:avLst/>
          </a:prstGeom>
          <a:noFill/>
          <a:ln w="9525" algn="ctr">
            <a:noFill/>
            <a:miter lim="800000"/>
            <a:headEnd/>
            <a:tailEnd/>
          </a:ln>
        </p:spPr>
        <p:txBody>
          <a:bodyPr anchor="ctr">
            <a:spAutoFit/>
          </a:bodyPr>
          <a:lstStyle/>
          <a:p>
            <a:pPr indent="354013"/>
            <a:r>
              <a:rPr lang="ja-JP" altLang="en-US" sz="1400" dirty="0">
                <a:solidFill>
                  <a:srgbClr val="000000"/>
                </a:solidFill>
                <a:ea typeface="ＭＳ 明朝" pitchFamily="17" charset="-128"/>
              </a:rPr>
              <a:t>　　　　　　　　＜津波避難において災害時要援護者（災害弱者）となりうる者の例＞</a:t>
            </a:r>
            <a:endParaRPr lang="ja-JP" altLang="en-US" sz="1400" dirty="0">
              <a:latin typeface="Arial" charset="0"/>
            </a:endParaRPr>
          </a:p>
          <a:p>
            <a:pPr indent="354013" eaLnBrk="0" hangingPunct="0"/>
            <a:r>
              <a:rPr lang="ja-JP" altLang="en-US" sz="1200" dirty="0">
                <a:solidFill>
                  <a:srgbClr val="000000"/>
                </a:solidFill>
                <a:ea typeface="ＭＳ 明朝" pitchFamily="17" charset="-128"/>
              </a:rPr>
              <a:t>　　　　　　　　　　　　　　　　　　　　　　　　　（津波対策推進マニュアル検討報告書</a:t>
            </a:r>
            <a:r>
              <a:rPr lang="en-US" altLang="ja-JP" sz="1200" dirty="0" smtClean="0">
                <a:solidFill>
                  <a:srgbClr val="000000"/>
                </a:solidFill>
                <a:ea typeface="ＭＳ 明朝" pitchFamily="17" charset="-128"/>
                <a:cs typeface="Times New Roman" pitchFamily="18" charset="0"/>
              </a:rPr>
              <a:t>58</a:t>
            </a:r>
            <a:r>
              <a:rPr lang="ja-JP" altLang="en-US" sz="1200" dirty="0" smtClean="0">
                <a:solidFill>
                  <a:srgbClr val="000000"/>
                </a:solidFill>
                <a:ea typeface="ＭＳ 明朝" pitchFamily="17" charset="-128"/>
              </a:rPr>
              <a:t>頁</a:t>
            </a:r>
            <a:r>
              <a:rPr lang="ja-JP" altLang="en-US" sz="1200" dirty="0">
                <a:solidFill>
                  <a:srgbClr val="000000"/>
                </a:solidFill>
                <a:ea typeface="ＭＳ 明朝" pitchFamily="17" charset="-128"/>
              </a:rPr>
              <a:t>より）</a:t>
            </a:r>
            <a:endParaRPr lang="ja-JP" altLang="en-US" sz="1200" dirty="0">
              <a:latin typeface="Arial" charset="0"/>
            </a:endParaRPr>
          </a:p>
        </p:txBody>
      </p:sp>
      <p:graphicFrame>
        <p:nvGraphicFramePr>
          <p:cNvPr id="1026" name="Object 2"/>
          <p:cNvGraphicFramePr>
            <a:graphicFrameLocks/>
          </p:cNvGraphicFramePr>
          <p:nvPr/>
        </p:nvGraphicFramePr>
        <p:xfrm>
          <a:off x="857250" y="3714750"/>
          <a:ext cx="7272338" cy="1800225"/>
        </p:xfrm>
        <a:graphic>
          <a:graphicData uri="http://schemas.openxmlformats.org/presentationml/2006/ole">
            <p:oleObj spid="_x0000_s1026" name="ワークシート" r:id="rId4" imgW="4848225" imgH="1019175" progId="Excel.Sheet.8">
              <p:embed/>
            </p:oleObj>
          </a:graphicData>
        </a:graphic>
      </p:graphicFrame>
      <p:sp>
        <p:nvSpPr>
          <p:cNvPr id="1030" name="Rectangle 6"/>
          <p:cNvSpPr>
            <a:spLocks noChangeArrowheads="1"/>
          </p:cNvSpPr>
          <p:nvPr/>
        </p:nvSpPr>
        <p:spPr bwMode="auto">
          <a:xfrm>
            <a:off x="703263" y="3236913"/>
            <a:ext cx="1651000" cy="260350"/>
          </a:xfrm>
          <a:prstGeom prst="rect">
            <a:avLst/>
          </a:prstGeom>
          <a:noFill/>
          <a:ln w="9525" algn="ctr">
            <a:noFill/>
            <a:miter lim="800000"/>
            <a:headEnd/>
            <a:tailEnd/>
          </a:ln>
        </p:spPr>
        <p:txBody>
          <a:bodyPr wrap="none" anchor="ctr">
            <a:spAutoFit/>
          </a:bodyPr>
          <a:lstStyle/>
          <a:p>
            <a:r>
              <a:rPr lang="ja-JP" altLang="en-US" sz="1100">
                <a:solidFill>
                  <a:srgbClr val="000000"/>
                </a:solidFill>
                <a:ea typeface="ＭＳ 明朝" pitchFamily="17" charset="-128"/>
              </a:rPr>
              <a:t>　</a:t>
            </a:r>
            <a:r>
              <a:rPr lang="ja-JP" altLang="en-US" sz="1100">
                <a:solidFill>
                  <a:srgbClr val="000000"/>
                </a:solidFill>
                <a:ea typeface="ＭＳ 明朝" pitchFamily="17" charset="-128"/>
                <a:cs typeface="Times New Roman" pitchFamily="18" charset="0"/>
              </a:rPr>
              <a:t>                            </a:t>
            </a:r>
            <a:r>
              <a:rPr lang="ja-JP" altLang="en-US" sz="1100">
                <a:solidFill>
                  <a:srgbClr val="000000"/>
                </a:solidFill>
                <a:ea typeface="ＭＳ 明朝" pitchFamily="17" charset="-128"/>
              </a:rPr>
              <a:t>　　  </a:t>
            </a:r>
            <a:endParaRPr lang="ja-JP" altLang="en-US" sz="1800">
              <a:latin typeface="Arial" charset="0"/>
            </a:endParaRPr>
          </a:p>
        </p:txBody>
      </p:sp>
      <p:sp>
        <p:nvSpPr>
          <p:cNvPr id="7" name="雲形吹き出し 6"/>
          <p:cNvSpPr/>
          <p:nvPr/>
        </p:nvSpPr>
        <p:spPr>
          <a:xfrm>
            <a:off x="3929063" y="5643563"/>
            <a:ext cx="3786187" cy="1214437"/>
          </a:xfrm>
          <a:prstGeom prst="cloudCallout">
            <a:avLst>
              <a:gd name="adj1" fmla="val -33099"/>
              <a:gd name="adj2" fmla="val -52905"/>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誰でも要援護者になり得る！！</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本日のあらすじ</a:t>
            </a:r>
            <a:endParaRPr kumimoji="1" lang="ja-JP" altLang="en-US" dirty="0"/>
          </a:p>
        </p:txBody>
      </p:sp>
      <p:sp>
        <p:nvSpPr>
          <p:cNvPr id="3" name="コンテンツ プレースホルダ 2"/>
          <p:cNvSpPr>
            <a:spLocks noGrp="1"/>
          </p:cNvSpPr>
          <p:nvPr>
            <p:ph idx="1"/>
          </p:nvPr>
        </p:nvSpPr>
        <p:spPr>
          <a:xfrm>
            <a:off x="250825" y="1484312"/>
            <a:ext cx="8435975" cy="3834896"/>
          </a:xfrm>
        </p:spPr>
        <p:txBody>
          <a:bodyPr/>
          <a:lstStyle/>
          <a:p>
            <a:pPr marL="514350" indent="-514350">
              <a:buNone/>
            </a:pPr>
            <a:r>
              <a:rPr lang="en-US" altLang="ja-JP" sz="3200" dirty="0" smtClean="0"/>
              <a:t>Ⅰ</a:t>
            </a:r>
            <a:r>
              <a:rPr lang="ja-JP" altLang="en-US" sz="3200" dirty="0" smtClean="0"/>
              <a:t>　自然災害の対応方法</a:t>
            </a:r>
            <a:endParaRPr lang="en-US" altLang="ja-JP" sz="3200" dirty="0" smtClean="0"/>
          </a:p>
          <a:p>
            <a:pPr marL="514350" indent="-514350">
              <a:buNone/>
            </a:pPr>
            <a:endParaRPr lang="en-US" altLang="ja-JP" sz="3200" dirty="0" smtClean="0"/>
          </a:p>
          <a:p>
            <a:pPr marL="514350" indent="-514350">
              <a:buNone/>
            </a:pPr>
            <a:r>
              <a:rPr kumimoji="1" lang="en-US" altLang="ja-JP" sz="3200" dirty="0" smtClean="0"/>
              <a:t>Ⅱ</a:t>
            </a:r>
            <a:r>
              <a:rPr kumimoji="1" lang="ja-JP" altLang="en-US" sz="3200" dirty="0" smtClean="0"/>
              <a:t>　災害時要援護者を支援する必要性</a:t>
            </a:r>
            <a:endParaRPr kumimoji="1" lang="en-US" altLang="ja-JP" sz="3200" dirty="0" smtClean="0"/>
          </a:p>
          <a:p>
            <a:pPr marL="514350" indent="-514350">
              <a:buNone/>
            </a:pPr>
            <a:endParaRPr kumimoji="1" lang="en-US" altLang="ja-JP" sz="3200" dirty="0" smtClean="0"/>
          </a:p>
          <a:p>
            <a:pPr marL="514350" indent="-514350">
              <a:buNone/>
            </a:pPr>
            <a:r>
              <a:rPr lang="en-US" altLang="ja-JP" sz="3200" dirty="0" smtClean="0"/>
              <a:t>Ⅲ</a:t>
            </a:r>
            <a:r>
              <a:rPr lang="ja-JP" altLang="en-US" sz="3200" dirty="0" smtClean="0"/>
              <a:t>　災害後における対応</a:t>
            </a:r>
            <a:endParaRPr lang="en-US" altLang="ja-JP" sz="3200" dirty="0" smtClean="0"/>
          </a:p>
          <a:p>
            <a:pPr marL="514350" indent="-514350">
              <a:buNone/>
            </a:pPr>
            <a:endParaRPr kumimoji="1" lang="en-US" altLang="ja-JP" dirty="0" smtClean="0"/>
          </a:p>
          <a:p>
            <a:pPr marL="514350" indent="-514350">
              <a:buNone/>
            </a:pPr>
            <a:endParaRPr kumimoji="1"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2000250" y="5715000"/>
            <a:ext cx="4032250" cy="517525"/>
          </a:xfrm>
          <a:prstGeom prst="rect">
            <a:avLst/>
          </a:prstGeom>
          <a:noFill/>
          <a:ln w="9525">
            <a:noFill/>
            <a:miter lim="800000"/>
            <a:headEnd/>
            <a:tailEnd/>
          </a:ln>
        </p:spPr>
        <p:txBody>
          <a:bodyPr>
            <a:spAutoFit/>
          </a:bodyPr>
          <a:lstStyle/>
          <a:p>
            <a:r>
              <a:rPr lang="ja-JP" altLang="en-US" sz="1400">
                <a:latin typeface="Arial" charset="0"/>
              </a:rPr>
              <a:t>日本火災学会「</a:t>
            </a:r>
            <a:r>
              <a:rPr lang="en-US" altLang="ja-JP" sz="1400">
                <a:latin typeface="Arial" charset="0"/>
              </a:rPr>
              <a:t>1995</a:t>
            </a:r>
            <a:r>
              <a:rPr lang="ja-JP" altLang="en-US" sz="1400">
                <a:latin typeface="Arial" charset="0"/>
              </a:rPr>
              <a:t>年兵庫県南部地震における火災に関する調査報告書」（室崎益輝執筆分）</a:t>
            </a:r>
          </a:p>
        </p:txBody>
      </p:sp>
      <p:sp>
        <p:nvSpPr>
          <p:cNvPr id="2052" name="Rectangle 3"/>
          <p:cNvSpPr>
            <a:spLocks noGrp="1" noChangeArrowheads="1"/>
          </p:cNvSpPr>
          <p:nvPr>
            <p:ph type="title"/>
          </p:nvPr>
        </p:nvSpPr>
        <p:spPr>
          <a:xfrm>
            <a:off x="250825" y="460375"/>
            <a:ext cx="8424863" cy="523875"/>
          </a:xfrm>
        </p:spPr>
        <p:txBody>
          <a:bodyPr/>
          <a:lstStyle/>
          <a:p>
            <a:pPr eaLnBrk="1" hangingPunct="1"/>
            <a:r>
              <a:rPr lang="ja-JP" altLang="en-US" smtClean="0"/>
              <a:t>生き埋めや閉じこめられた際の救助</a:t>
            </a:r>
          </a:p>
        </p:txBody>
      </p:sp>
      <p:graphicFrame>
        <p:nvGraphicFramePr>
          <p:cNvPr id="2050" name="Object 2"/>
          <p:cNvGraphicFramePr>
            <a:graphicFrameLocks noChangeAspect="1"/>
          </p:cNvGraphicFramePr>
          <p:nvPr>
            <p:ph idx="1"/>
          </p:nvPr>
        </p:nvGraphicFramePr>
        <p:xfrm>
          <a:off x="0" y="1357313"/>
          <a:ext cx="6048375" cy="4371975"/>
        </p:xfrm>
        <a:graphic>
          <a:graphicData uri="http://schemas.openxmlformats.org/presentationml/2006/ole">
            <p:oleObj spid="_x0000_s81922" name="グラフ" r:id="rId4" imgW="4124479" imgH="2981239" progId="Excel.Sheet.8">
              <p:embed/>
            </p:oleObj>
          </a:graphicData>
        </a:graphic>
      </p:graphicFrame>
      <p:sp>
        <p:nvSpPr>
          <p:cNvPr id="5" name="フローチャート : 代替処理 4"/>
          <p:cNvSpPr/>
          <p:nvPr/>
        </p:nvSpPr>
        <p:spPr>
          <a:xfrm>
            <a:off x="6072188" y="1643063"/>
            <a:ext cx="2786062" cy="1357312"/>
          </a:xfrm>
          <a:prstGeom prst="flowChartAlternateProcess">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自助・共助が基本</a:t>
            </a:r>
            <a:endParaRPr lang="en-US" altLang="ja-JP" sz="2400" dirty="0">
              <a:solidFill>
                <a:schemeClr val="tx1"/>
              </a:solidFill>
            </a:endParaRPr>
          </a:p>
          <a:p>
            <a:pPr algn="ctr">
              <a:defRPr/>
            </a:pPr>
            <a:r>
              <a:rPr lang="ja-JP" altLang="en-US" sz="2400" dirty="0">
                <a:solidFill>
                  <a:schemeClr val="tx1"/>
                </a:solidFill>
              </a:rPr>
              <a:t>公助は期待できず</a:t>
            </a:r>
          </a:p>
        </p:txBody>
      </p:sp>
      <p:sp>
        <p:nvSpPr>
          <p:cNvPr id="7" name="ストライプ矢印 6"/>
          <p:cNvSpPr/>
          <p:nvPr/>
        </p:nvSpPr>
        <p:spPr>
          <a:xfrm rot="5400000">
            <a:off x="7000875" y="3357563"/>
            <a:ext cx="857250" cy="571500"/>
          </a:xfrm>
          <a:prstGeom prst="stripedRightArrow">
            <a:avLst>
              <a:gd name="adj1" fmla="val 50000"/>
              <a:gd name="adj2" fmla="val 50000"/>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solidFill>
                <a:schemeClr val="tx1"/>
              </a:solidFill>
            </a:endParaRPr>
          </a:p>
        </p:txBody>
      </p:sp>
      <p:sp>
        <p:nvSpPr>
          <p:cNvPr id="8" name="星 10 7"/>
          <p:cNvSpPr/>
          <p:nvPr/>
        </p:nvSpPr>
        <p:spPr>
          <a:xfrm>
            <a:off x="6072188" y="4286250"/>
            <a:ext cx="2786062" cy="1428750"/>
          </a:xfrm>
          <a:prstGeom prst="star10">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地域での避難支援が必要となる！！</a:t>
            </a:r>
          </a:p>
        </p:txBody>
      </p:sp>
      <p:sp>
        <p:nvSpPr>
          <p:cNvPr id="9" name="円/楕円 8"/>
          <p:cNvSpPr/>
          <p:nvPr/>
        </p:nvSpPr>
        <p:spPr>
          <a:xfrm>
            <a:off x="323528" y="1412776"/>
            <a:ext cx="5904656" cy="237626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954107"/>
          </a:xfrm>
        </p:spPr>
        <p:txBody>
          <a:bodyPr/>
          <a:lstStyle/>
          <a:p>
            <a:r>
              <a:rPr lang="ja-JP" altLang="en-US" dirty="0" smtClean="0"/>
              <a:t>応急対応期の</a:t>
            </a:r>
            <a:r>
              <a:rPr kumimoji="1" lang="ja-JP" altLang="en-US" dirty="0" smtClean="0"/>
              <a:t>要援護者支援</a:t>
            </a:r>
            <a:r>
              <a:rPr kumimoji="1" lang="en-US" altLang="ja-JP" dirty="0" smtClean="0"/>
              <a:t>―</a:t>
            </a:r>
            <a:r>
              <a:rPr kumimoji="1" lang="ja-JP" altLang="en-US" dirty="0" smtClean="0"/>
              <a:t>国民の生命保護</a:t>
            </a:r>
            <a:r>
              <a:rPr kumimoji="1" lang="en-US" altLang="ja-JP" dirty="0" smtClean="0"/>
              <a:t/>
            </a:r>
            <a:br>
              <a:rPr kumimoji="1" lang="en-US" altLang="ja-JP" dirty="0" smtClean="0"/>
            </a:br>
            <a:r>
              <a:rPr lang="ja-JP" altLang="en-US" dirty="0" smtClean="0"/>
              <a:t>個人</a:t>
            </a:r>
            <a:r>
              <a:rPr lang="ja-JP" altLang="en-US" dirty="0" smtClean="0"/>
              <a:t>情報共有の</a:t>
            </a:r>
            <a:r>
              <a:rPr lang="ja-JP" altLang="en-US" dirty="0" smtClean="0"/>
              <a:t>重要性</a:t>
            </a:r>
            <a:endParaRPr kumimoji="1" lang="ja-JP" altLang="en-US" dirty="0"/>
          </a:p>
        </p:txBody>
      </p:sp>
      <p:graphicFrame>
        <p:nvGraphicFramePr>
          <p:cNvPr id="4" name="図表 3"/>
          <p:cNvGraphicFramePr/>
          <p:nvPr/>
        </p:nvGraphicFramePr>
        <p:xfrm>
          <a:off x="3923928" y="1268760"/>
          <a:ext cx="4752528"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テキスト ボックス 7"/>
          <p:cNvSpPr txBox="1"/>
          <p:nvPr/>
        </p:nvSpPr>
        <p:spPr bwMode="auto">
          <a:xfrm>
            <a:off x="179512" y="5877272"/>
            <a:ext cx="6768752" cy="784830"/>
          </a:xfrm>
          <a:prstGeom prst="rect">
            <a:avLst/>
          </a:prstGeom>
          <a:noFill/>
          <a:ln w="9525">
            <a:noFill/>
            <a:miter lim="800000"/>
            <a:headEnd/>
            <a:tailEnd/>
          </a:ln>
        </p:spPr>
        <p:txBody>
          <a:bodyPr wrap="square" rtlCol="0">
            <a:spAutoFit/>
          </a:bodyPr>
          <a:lstStyle/>
          <a:p>
            <a:pPr>
              <a:spcBef>
                <a:spcPct val="50000"/>
              </a:spcBef>
            </a:pPr>
            <a:r>
              <a:rPr kumimoji="1" lang="ja-JP" altLang="en-US" sz="1800" dirty="0" smtClean="0">
                <a:solidFill>
                  <a:srgbClr val="FF0000"/>
                </a:solidFill>
              </a:rPr>
              <a:t>個人情報の活用</a:t>
            </a:r>
            <a:r>
              <a:rPr kumimoji="1" lang="en-US" altLang="ja-JP" sz="1800" dirty="0" smtClean="0">
                <a:solidFill>
                  <a:srgbClr val="FF0000"/>
                </a:solidFill>
              </a:rPr>
              <a:t>〔</a:t>
            </a:r>
            <a:r>
              <a:rPr lang="ja-JP" altLang="en-US" sz="1800" dirty="0" smtClean="0">
                <a:solidFill>
                  <a:srgbClr val="FF0000"/>
                </a:solidFill>
              </a:rPr>
              <a:t>収集・共有</a:t>
            </a:r>
            <a:r>
              <a:rPr kumimoji="1" lang="en-US" altLang="ja-JP" sz="1800" dirty="0" smtClean="0">
                <a:solidFill>
                  <a:srgbClr val="FF0000"/>
                </a:solidFill>
              </a:rPr>
              <a:t>〕</a:t>
            </a:r>
            <a:r>
              <a:rPr kumimoji="1" lang="ja-JP" altLang="en-US" sz="1800" dirty="0" smtClean="0">
                <a:solidFill>
                  <a:srgbClr val="FF0000"/>
                </a:solidFill>
              </a:rPr>
              <a:t>がなされないと避難支援ができないし、</a:t>
            </a:r>
            <a:endParaRPr kumimoji="1" lang="en-US" altLang="ja-JP" sz="1800" dirty="0" smtClean="0">
              <a:solidFill>
                <a:srgbClr val="FF0000"/>
              </a:solidFill>
            </a:endParaRPr>
          </a:p>
          <a:p>
            <a:pPr>
              <a:spcBef>
                <a:spcPct val="50000"/>
              </a:spcBef>
            </a:pPr>
            <a:r>
              <a:rPr kumimoji="1" lang="ja-JP" altLang="en-US" sz="1800" dirty="0" smtClean="0">
                <a:solidFill>
                  <a:srgbClr val="FF0000"/>
                </a:solidFill>
              </a:rPr>
              <a:t>避難支援・避難後の</a:t>
            </a:r>
            <a:r>
              <a:rPr lang="ja-JP" altLang="en-US" sz="1800" dirty="0" smtClean="0">
                <a:solidFill>
                  <a:srgbClr val="FF0000"/>
                </a:solidFill>
              </a:rPr>
              <a:t>支援を効率的に実施するにも不可欠である</a:t>
            </a:r>
            <a:endParaRPr kumimoji="1" lang="ja-JP" altLang="en-US" sz="1800" dirty="0">
              <a:solidFill>
                <a:srgbClr val="FF0000"/>
              </a:solidFill>
            </a:endParaRPr>
          </a:p>
        </p:txBody>
      </p:sp>
      <p:sp>
        <p:nvSpPr>
          <p:cNvPr id="6" name="爆発 1 5"/>
          <p:cNvSpPr/>
          <p:nvPr/>
        </p:nvSpPr>
        <p:spPr>
          <a:xfrm>
            <a:off x="7380312" y="2564904"/>
            <a:ext cx="1440160" cy="792088"/>
          </a:xfrm>
          <a:prstGeom prst="irregularSeal1">
            <a:avLst/>
          </a:prstGeom>
          <a:solidFill>
            <a:srgbClr val="FF00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2000" dirty="0" smtClean="0">
                <a:solidFill>
                  <a:schemeClr val="bg1"/>
                </a:solidFill>
              </a:rPr>
              <a:t>災害</a:t>
            </a:r>
            <a:endParaRPr kumimoji="1" lang="ja-JP" altLang="en-US" sz="2000" dirty="0">
              <a:solidFill>
                <a:schemeClr val="bg1"/>
              </a:solidFill>
            </a:endParaRPr>
          </a:p>
        </p:txBody>
      </p:sp>
      <p:pic>
        <p:nvPicPr>
          <p:cNvPr id="7" name="Picture 9" descr="j0432610[1]"/>
          <p:cNvPicPr>
            <a:picLocks noChangeAspect="1" noChangeArrowheads="1"/>
          </p:cNvPicPr>
          <p:nvPr/>
        </p:nvPicPr>
        <p:blipFill>
          <a:blip r:embed="rId8" cstate="print"/>
          <a:srcRect/>
          <a:stretch>
            <a:fillRect/>
          </a:stretch>
        </p:blipFill>
        <p:spPr bwMode="auto">
          <a:xfrm>
            <a:off x="1346811" y="2996952"/>
            <a:ext cx="776917" cy="776916"/>
          </a:xfrm>
          <a:prstGeom prst="rect">
            <a:avLst/>
          </a:prstGeom>
          <a:noFill/>
          <a:ln w="9525">
            <a:noFill/>
            <a:miter lim="800000"/>
            <a:headEnd/>
            <a:tailEnd/>
          </a:ln>
        </p:spPr>
      </p:pic>
      <p:sp>
        <p:nvSpPr>
          <p:cNvPr id="9" name="テキスト ボックス 8"/>
          <p:cNvSpPr txBox="1"/>
          <p:nvPr/>
        </p:nvSpPr>
        <p:spPr bwMode="auto">
          <a:xfrm>
            <a:off x="1176384" y="3779748"/>
            <a:ext cx="1235376" cy="369332"/>
          </a:xfrm>
          <a:prstGeom prst="rect">
            <a:avLst/>
          </a:prstGeom>
          <a:noFill/>
          <a:ln w="9525">
            <a:noFill/>
            <a:miter lim="800000"/>
            <a:headEnd/>
            <a:tailEnd/>
          </a:ln>
        </p:spPr>
        <p:txBody>
          <a:bodyPr wrap="square" rtlCol="0">
            <a:spAutoFit/>
          </a:bodyPr>
          <a:lstStyle/>
          <a:p>
            <a:pPr>
              <a:spcBef>
                <a:spcPct val="50000"/>
              </a:spcBef>
            </a:pPr>
            <a:r>
              <a:rPr kumimoji="1" lang="ja-JP" altLang="en-US" sz="1800" dirty="0" smtClean="0"/>
              <a:t>要援護者</a:t>
            </a:r>
            <a:endParaRPr kumimoji="1" lang="ja-JP" altLang="en-US" sz="1800" dirty="0"/>
          </a:p>
        </p:txBody>
      </p:sp>
      <p:sp>
        <p:nvSpPr>
          <p:cNvPr id="10" name="フローチャート : 書類 9"/>
          <p:cNvSpPr/>
          <p:nvPr/>
        </p:nvSpPr>
        <p:spPr bwMode="auto">
          <a:xfrm>
            <a:off x="395536" y="2060848"/>
            <a:ext cx="936104" cy="936104"/>
          </a:xfrm>
          <a:prstGeom prst="flowChartDocument">
            <a:avLst/>
          </a:prstGeom>
          <a:solidFill>
            <a:schemeClr val="bg1"/>
          </a:solidFill>
          <a:ln w="9525">
            <a:solidFill>
              <a:schemeClr val="tx1"/>
            </a:solidFill>
            <a:miter lim="800000"/>
            <a:headEnd/>
            <a:tailEnd/>
          </a:ln>
        </p:spPr>
        <p:txBody>
          <a:bodyPr wrap="none" rtlCol="0" anchor="ctr"/>
          <a:lstStyle/>
          <a:p>
            <a:pPr algn="ctr"/>
            <a:r>
              <a:rPr kumimoji="1" lang="ja-JP" altLang="en-US" sz="1400" dirty="0" smtClean="0"/>
              <a:t>氏名・</a:t>
            </a:r>
            <a:r>
              <a:rPr lang="ja-JP" altLang="en-US" sz="1400" dirty="0" smtClean="0"/>
              <a:t>住所</a:t>
            </a:r>
            <a:endParaRPr lang="en-US" altLang="ja-JP" sz="1400" dirty="0" smtClean="0"/>
          </a:p>
          <a:p>
            <a:pPr algn="ctr"/>
            <a:r>
              <a:rPr kumimoji="1" lang="ja-JP" altLang="en-US" sz="1400" dirty="0" smtClean="0"/>
              <a:t>年齢・</a:t>
            </a:r>
            <a:r>
              <a:rPr lang="ja-JP" altLang="en-US" sz="1400" dirty="0" smtClean="0"/>
              <a:t>性別</a:t>
            </a:r>
            <a:endParaRPr kumimoji="1" lang="ja-JP" altLang="en-US" sz="1400" dirty="0"/>
          </a:p>
        </p:txBody>
      </p:sp>
      <p:sp>
        <p:nvSpPr>
          <p:cNvPr id="11" name="フローチャート : 書類 10"/>
          <p:cNvSpPr/>
          <p:nvPr/>
        </p:nvSpPr>
        <p:spPr bwMode="auto">
          <a:xfrm>
            <a:off x="2411760" y="3212976"/>
            <a:ext cx="792088" cy="648072"/>
          </a:xfrm>
          <a:prstGeom prst="flowChartDocument">
            <a:avLst/>
          </a:prstGeom>
          <a:solidFill>
            <a:schemeClr val="bg1"/>
          </a:solidFill>
          <a:ln w="9525">
            <a:solidFill>
              <a:schemeClr val="tx1"/>
            </a:solidFill>
            <a:miter lim="800000"/>
            <a:headEnd/>
            <a:tailEnd/>
          </a:ln>
        </p:spPr>
        <p:txBody>
          <a:bodyPr wrap="none" rtlCol="0" anchor="ctr"/>
          <a:lstStyle/>
          <a:p>
            <a:pPr algn="ctr"/>
            <a:r>
              <a:rPr kumimoji="1" lang="ja-JP" altLang="en-US" sz="1400" dirty="0" smtClean="0"/>
              <a:t>避難場所</a:t>
            </a:r>
            <a:endParaRPr kumimoji="1" lang="en-US" altLang="ja-JP" sz="1400" dirty="0" smtClean="0"/>
          </a:p>
          <a:p>
            <a:pPr algn="ctr"/>
            <a:r>
              <a:rPr lang="ja-JP" altLang="en-US" sz="1400" dirty="0" smtClean="0"/>
              <a:t>避難経路</a:t>
            </a:r>
            <a:endParaRPr kumimoji="1" lang="ja-JP" altLang="en-US" sz="1400" dirty="0"/>
          </a:p>
        </p:txBody>
      </p:sp>
      <p:sp>
        <p:nvSpPr>
          <p:cNvPr id="12" name="フローチャート : 書類 11"/>
          <p:cNvSpPr/>
          <p:nvPr/>
        </p:nvSpPr>
        <p:spPr bwMode="auto">
          <a:xfrm>
            <a:off x="467544" y="4293096"/>
            <a:ext cx="792088" cy="648072"/>
          </a:xfrm>
          <a:prstGeom prst="flowChartDocument">
            <a:avLst/>
          </a:prstGeom>
          <a:solidFill>
            <a:schemeClr val="bg1"/>
          </a:solidFill>
          <a:ln w="9525">
            <a:solidFill>
              <a:schemeClr val="tx1"/>
            </a:solidFill>
            <a:miter lim="800000"/>
            <a:headEnd/>
            <a:tailEnd/>
          </a:ln>
        </p:spPr>
        <p:txBody>
          <a:bodyPr wrap="none" rtlCol="0" anchor="ctr"/>
          <a:lstStyle/>
          <a:p>
            <a:pPr algn="ctr"/>
            <a:r>
              <a:rPr kumimoji="1" lang="ja-JP" altLang="en-US" sz="1400" dirty="0" smtClean="0"/>
              <a:t>介護度</a:t>
            </a:r>
            <a:endParaRPr kumimoji="1" lang="en-US" altLang="ja-JP" sz="1400" dirty="0" smtClean="0"/>
          </a:p>
          <a:p>
            <a:pPr algn="ctr"/>
            <a:r>
              <a:rPr lang="ja-JP" altLang="en-US" sz="1400" dirty="0" smtClean="0"/>
              <a:t>障害度</a:t>
            </a:r>
            <a:endParaRPr kumimoji="1" lang="ja-JP" altLang="en-US" sz="1400" dirty="0"/>
          </a:p>
        </p:txBody>
      </p:sp>
      <p:sp>
        <p:nvSpPr>
          <p:cNvPr id="13" name="フローチャート : 書類 12"/>
          <p:cNvSpPr/>
          <p:nvPr/>
        </p:nvSpPr>
        <p:spPr bwMode="auto">
          <a:xfrm>
            <a:off x="2483768" y="4581128"/>
            <a:ext cx="792088" cy="648072"/>
          </a:xfrm>
          <a:prstGeom prst="flowChartDocument">
            <a:avLst/>
          </a:prstGeom>
          <a:solidFill>
            <a:schemeClr val="bg1"/>
          </a:solidFill>
          <a:ln w="9525">
            <a:solidFill>
              <a:schemeClr val="tx1"/>
            </a:solidFill>
            <a:miter lim="800000"/>
            <a:headEnd/>
            <a:tailEnd/>
          </a:ln>
        </p:spPr>
        <p:txBody>
          <a:bodyPr wrap="none" rtlCol="0" anchor="ctr"/>
          <a:lstStyle/>
          <a:p>
            <a:pPr algn="ctr"/>
            <a:r>
              <a:rPr kumimoji="1" lang="ja-JP" altLang="en-US" sz="1400" dirty="0" smtClean="0"/>
              <a:t>避難</a:t>
            </a:r>
            <a:endParaRPr kumimoji="1" lang="en-US" altLang="ja-JP" sz="1400" dirty="0" smtClean="0"/>
          </a:p>
          <a:p>
            <a:pPr algn="ctr"/>
            <a:r>
              <a:rPr kumimoji="1" lang="ja-JP" altLang="en-US" sz="1400" dirty="0" smtClean="0"/>
              <a:t>支援者</a:t>
            </a:r>
            <a:endParaRPr kumimoji="1" lang="ja-JP" altLang="en-US" sz="1400" dirty="0"/>
          </a:p>
        </p:txBody>
      </p:sp>
      <p:sp>
        <p:nvSpPr>
          <p:cNvPr id="14" name="フローチャート : 書類 13"/>
          <p:cNvSpPr/>
          <p:nvPr/>
        </p:nvSpPr>
        <p:spPr bwMode="auto">
          <a:xfrm>
            <a:off x="2051720" y="1772816"/>
            <a:ext cx="792088" cy="648072"/>
          </a:xfrm>
          <a:prstGeom prst="flowChartDocument">
            <a:avLst/>
          </a:prstGeom>
          <a:solidFill>
            <a:schemeClr val="bg1"/>
          </a:solidFill>
          <a:ln w="9525">
            <a:solidFill>
              <a:schemeClr val="tx1"/>
            </a:solidFill>
            <a:miter lim="800000"/>
            <a:headEnd/>
            <a:tailEnd/>
          </a:ln>
        </p:spPr>
        <p:txBody>
          <a:bodyPr wrap="none" rtlCol="0" anchor="ctr"/>
          <a:lstStyle/>
          <a:p>
            <a:pPr algn="ctr"/>
            <a:r>
              <a:rPr kumimoji="1" lang="ja-JP" altLang="en-US" sz="1400" dirty="0" smtClean="0"/>
              <a:t>家族構成</a:t>
            </a:r>
            <a:endParaRPr kumimoji="1" lang="ja-JP" alt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1200150"/>
          </a:xfrm>
        </p:spPr>
        <p:txBody>
          <a:bodyPr/>
          <a:lstStyle/>
          <a:p>
            <a:pPr eaLnBrk="1" hangingPunct="1">
              <a:defRPr/>
            </a:pPr>
            <a:r>
              <a:rPr lang="ja-JP" altLang="en-US" dirty="0" smtClean="0"/>
              <a:t>当事者の悩み１</a:t>
            </a:r>
            <a:r>
              <a:rPr lang="en-US" altLang="ja-JP" dirty="0" smtClean="0"/>
              <a:t/>
            </a:r>
            <a:br>
              <a:rPr lang="en-US" altLang="ja-JP" dirty="0" smtClean="0"/>
            </a:br>
            <a:r>
              <a:rPr lang="ja-JP" altLang="en-US" dirty="0" smtClean="0"/>
              <a:t>　法的制裁を受けるのではないか</a:t>
            </a:r>
            <a:endParaRPr lang="ja-JP" altLang="en-US" dirty="0"/>
          </a:p>
        </p:txBody>
      </p:sp>
      <p:sp>
        <p:nvSpPr>
          <p:cNvPr id="22531" name="テキスト プレースホルダ 4"/>
          <p:cNvSpPr>
            <a:spLocks noGrp="1"/>
          </p:cNvSpPr>
          <p:nvPr>
            <p:ph type="body" idx="1"/>
          </p:nvPr>
        </p:nvSpPr>
        <p:spPr>
          <a:xfrm>
            <a:off x="714375" y="3571875"/>
            <a:ext cx="7772400" cy="785813"/>
          </a:xfrm>
        </p:spPr>
        <p:txBody>
          <a:bodyPr/>
          <a:lstStyle/>
          <a:p>
            <a:pPr eaLnBrk="1" hangingPunct="1"/>
            <a:endParaRPr lang="ja-JP" alt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0825" y="460375"/>
            <a:ext cx="8424863" cy="523875"/>
          </a:xfrm>
        </p:spPr>
        <p:txBody>
          <a:bodyPr/>
          <a:lstStyle/>
          <a:p>
            <a:pPr eaLnBrk="1" hangingPunct="1"/>
            <a:r>
              <a:rPr lang="ja-JP" altLang="en-US" smtClean="0"/>
              <a:t>個人情報保護のあり方の原則</a:t>
            </a:r>
          </a:p>
        </p:txBody>
      </p:sp>
      <p:sp>
        <p:nvSpPr>
          <p:cNvPr id="23555" name="Rectangle 3"/>
          <p:cNvSpPr>
            <a:spLocks noGrp="1" noChangeArrowheads="1"/>
          </p:cNvSpPr>
          <p:nvPr>
            <p:ph type="body" idx="1"/>
          </p:nvPr>
        </p:nvSpPr>
        <p:spPr>
          <a:xfrm>
            <a:off x="250825" y="1484313"/>
            <a:ext cx="8435975" cy="2640012"/>
          </a:xfrm>
        </p:spPr>
        <p:txBody>
          <a:bodyPr/>
          <a:lstStyle/>
          <a:p>
            <a:pPr eaLnBrk="1" hangingPunct="1">
              <a:lnSpc>
                <a:spcPct val="90000"/>
              </a:lnSpc>
            </a:pPr>
            <a:r>
              <a:rPr lang="ja-JP" altLang="en-US" smtClean="0"/>
              <a:t>個人情報のあり方に関していえば、原則として、情報の取得にあたっては利用目的を明確化し、</a:t>
            </a:r>
            <a:r>
              <a:rPr lang="ja-JP" altLang="en-US" smtClean="0">
                <a:solidFill>
                  <a:srgbClr val="FF0000"/>
                </a:solidFill>
              </a:rPr>
              <a:t>「本人の同意」</a:t>
            </a:r>
            <a:r>
              <a:rPr lang="ja-JP" altLang="en-US" smtClean="0"/>
              <a:t>の上で情報を収集するというプロセスを経なければならない。</a:t>
            </a:r>
          </a:p>
          <a:p>
            <a:pPr eaLnBrk="1" hangingPunct="1">
              <a:lnSpc>
                <a:spcPct val="90000"/>
              </a:lnSpc>
            </a:pPr>
            <a:endParaRPr lang="ja-JP" altLang="en-US" smtClean="0"/>
          </a:p>
          <a:p>
            <a:pPr eaLnBrk="1" hangingPunct="1">
              <a:lnSpc>
                <a:spcPct val="90000"/>
              </a:lnSpc>
            </a:pPr>
            <a:r>
              <a:rPr lang="ja-JP" altLang="en-US" smtClean="0"/>
              <a:t>取得した情報を、他の部局・警察・消防ならびに自主防災組織・民生委員等に提供する際にも、</a:t>
            </a:r>
            <a:r>
              <a:rPr lang="ja-JP" altLang="en-US" smtClean="0">
                <a:solidFill>
                  <a:srgbClr val="FF0000"/>
                </a:solidFill>
              </a:rPr>
              <a:t>「本人の同意」</a:t>
            </a:r>
            <a:r>
              <a:rPr lang="ja-JP" altLang="en-US" smtClean="0"/>
              <a:t>が必要。</a:t>
            </a:r>
          </a:p>
          <a:p>
            <a:pPr eaLnBrk="1" hangingPunct="1">
              <a:lnSpc>
                <a:spcPct val="90000"/>
              </a:lnSpc>
              <a:buFont typeface="Wingdings" pitchFamily="2" charset="2"/>
              <a:buNone/>
            </a:pPr>
            <a:r>
              <a:rPr lang="ja-JP" altLang="en-US" smtClean="0"/>
              <a:t>　</a:t>
            </a:r>
          </a:p>
        </p:txBody>
      </p:sp>
      <p:sp>
        <p:nvSpPr>
          <p:cNvPr id="4" name="横巻き 3"/>
          <p:cNvSpPr/>
          <p:nvPr/>
        </p:nvSpPr>
        <p:spPr>
          <a:xfrm>
            <a:off x="500063" y="3857625"/>
            <a:ext cx="8215312" cy="2857500"/>
          </a:xfrm>
          <a:prstGeom prst="horizontalScroll">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kern="0" dirty="0">
                <a:solidFill>
                  <a:srgbClr val="000000"/>
                </a:solidFill>
              </a:rPr>
              <a:t>要するに、個人情報の収集・利用</a:t>
            </a:r>
            <a:r>
              <a:rPr lang="ja-JP" altLang="en-US" sz="2400" kern="0" dirty="0" smtClean="0">
                <a:solidFill>
                  <a:srgbClr val="000000"/>
                </a:solidFill>
              </a:rPr>
              <a:t>・外部提供</a:t>
            </a:r>
            <a:r>
              <a:rPr lang="ja-JP" altLang="en-US" sz="2400" kern="0" dirty="0">
                <a:solidFill>
                  <a:srgbClr val="000000"/>
                </a:solidFill>
              </a:rPr>
              <a:t>について</a:t>
            </a:r>
            <a:r>
              <a:rPr lang="ja-JP" altLang="en-US" sz="2400" kern="0" dirty="0">
                <a:solidFill>
                  <a:srgbClr val="FF0000"/>
                </a:solidFill>
              </a:rPr>
              <a:t>「本人の同意」</a:t>
            </a:r>
            <a:r>
              <a:rPr lang="ja-JP" altLang="en-US" sz="2400" kern="0" dirty="0">
                <a:solidFill>
                  <a:srgbClr val="000000"/>
                </a:solidFill>
              </a:rPr>
              <a:t>を得ていれば法的に問題になることはない。</a:t>
            </a:r>
            <a:endParaRPr lang="en-US" altLang="ja-JP" sz="2400" kern="0" dirty="0">
              <a:solidFill>
                <a:srgbClr val="000000"/>
              </a:solidFill>
            </a:endParaRPr>
          </a:p>
          <a:p>
            <a:pPr algn="ctr">
              <a:defRPr/>
            </a:pPr>
            <a:r>
              <a:rPr lang="ja-JP" altLang="en-US" sz="2400" kern="0" dirty="0">
                <a:solidFill>
                  <a:srgbClr val="000000"/>
                </a:solidFill>
              </a:rPr>
              <a:t>↓</a:t>
            </a:r>
            <a:endParaRPr lang="en-US" altLang="ja-JP" sz="2400" kern="0" dirty="0">
              <a:solidFill>
                <a:srgbClr val="000000"/>
              </a:solidFill>
            </a:endParaRPr>
          </a:p>
          <a:p>
            <a:pPr algn="ctr">
              <a:defRPr/>
            </a:pPr>
            <a:r>
              <a:rPr lang="ja-JP" altLang="en-US" sz="2400" kern="0" dirty="0">
                <a:solidFill>
                  <a:srgbClr val="000000"/>
                </a:solidFill>
              </a:rPr>
              <a:t>地域においては、非常時以外は常に</a:t>
            </a:r>
            <a:r>
              <a:rPr lang="ja-JP" altLang="en-US" sz="2400" kern="0" dirty="0">
                <a:solidFill>
                  <a:srgbClr val="FF0000"/>
                </a:solidFill>
              </a:rPr>
              <a:t>「本人の同意」</a:t>
            </a:r>
            <a:r>
              <a:rPr lang="ja-JP" altLang="en-US" sz="2400" kern="0" dirty="0">
                <a:solidFill>
                  <a:srgbClr val="000000"/>
                </a:solidFill>
              </a:rPr>
              <a:t>を得ながら避難支援台帳の作成・管理をしなければならない！！</a:t>
            </a:r>
            <a:endParaRPr lang="ja-JP" altLang="en-US" sz="240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1200150"/>
          </a:xfrm>
        </p:spPr>
        <p:txBody>
          <a:bodyPr/>
          <a:lstStyle/>
          <a:p>
            <a:pPr eaLnBrk="1" hangingPunct="1">
              <a:defRPr/>
            </a:pPr>
            <a:r>
              <a:rPr lang="ja-JP" altLang="en-US" dirty="0" smtClean="0"/>
              <a:t>当事者の悩み２</a:t>
            </a:r>
            <a:r>
              <a:rPr lang="en-US" altLang="ja-JP" dirty="0" smtClean="0"/>
              <a:t/>
            </a:r>
            <a:br>
              <a:rPr lang="en-US" altLang="ja-JP" dirty="0" smtClean="0"/>
            </a:br>
            <a:r>
              <a:rPr lang="ja-JP" altLang="en-US" dirty="0" smtClean="0"/>
              <a:t>　どこに要援護者がいるのか</a:t>
            </a:r>
            <a:endParaRPr lang="ja-JP" altLang="en-US" dirty="0"/>
          </a:p>
        </p:txBody>
      </p:sp>
      <p:sp>
        <p:nvSpPr>
          <p:cNvPr id="25603" name="テキスト プレースホルダ 4"/>
          <p:cNvSpPr>
            <a:spLocks noGrp="1"/>
          </p:cNvSpPr>
          <p:nvPr>
            <p:ph type="body" idx="1"/>
          </p:nvPr>
        </p:nvSpPr>
        <p:spPr>
          <a:xfrm>
            <a:off x="714375" y="3571875"/>
            <a:ext cx="7772400" cy="785813"/>
          </a:xfrm>
        </p:spPr>
        <p:txBody>
          <a:bodyPr/>
          <a:lstStyle/>
          <a:p>
            <a:pPr eaLnBrk="1" hangingPunct="1"/>
            <a:endParaRPr lang="ja-JP" alt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ガイドラインの策定</a:t>
            </a:r>
            <a:endParaRPr kumimoji="1" lang="ja-JP" altLang="en-US" dirty="0"/>
          </a:p>
        </p:txBody>
      </p:sp>
      <p:pic>
        <p:nvPicPr>
          <p:cNvPr id="4" name="Picture 9" descr="j0432610[1]"/>
          <p:cNvPicPr>
            <a:picLocks noChangeAspect="1" noChangeArrowheads="1"/>
          </p:cNvPicPr>
          <p:nvPr/>
        </p:nvPicPr>
        <p:blipFill>
          <a:blip r:embed="rId3" cstate="print"/>
          <a:srcRect/>
          <a:stretch>
            <a:fillRect/>
          </a:stretch>
        </p:blipFill>
        <p:spPr bwMode="auto">
          <a:xfrm>
            <a:off x="3939099" y="764704"/>
            <a:ext cx="776917" cy="776916"/>
          </a:xfrm>
          <a:prstGeom prst="rect">
            <a:avLst/>
          </a:prstGeom>
          <a:noFill/>
          <a:ln w="9525">
            <a:noFill/>
            <a:miter lim="800000"/>
            <a:headEnd/>
            <a:tailEnd/>
          </a:ln>
        </p:spPr>
      </p:pic>
      <p:pic>
        <p:nvPicPr>
          <p:cNvPr id="5" name="Picture 9" descr="j0432610[1]"/>
          <p:cNvPicPr>
            <a:picLocks noChangeAspect="1" noChangeArrowheads="1"/>
          </p:cNvPicPr>
          <p:nvPr/>
        </p:nvPicPr>
        <p:blipFill>
          <a:blip r:embed="rId3" cstate="print"/>
          <a:srcRect/>
          <a:stretch>
            <a:fillRect/>
          </a:stretch>
        </p:blipFill>
        <p:spPr bwMode="auto">
          <a:xfrm>
            <a:off x="5235243" y="620688"/>
            <a:ext cx="776917" cy="776916"/>
          </a:xfrm>
          <a:prstGeom prst="rect">
            <a:avLst/>
          </a:prstGeom>
          <a:noFill/>
          <a:ln w="9525">
            <a:noFill/>
            <a:miter lim="800000"/>
            <a:headEnd/>
            <a:tailEnd/>
          </a:ln>
        </p:spPr>
      </p:pic>
      <p:pic>
        <p:nvPicPr>
          <p:cNvPr id="6" name="Picture 9" descr="j0432610[1]"/>
          <p:cNvPicPr>
            <a:picLocks noChangeAspect="1" noChangeArrowheads="1"/>
          </p:cNvPicPr>
          <p:nvPr/>
        </p:nvPicPr>
        <p:blipFill>
          <a:blip r:embed="rId3" cstate="print"/>
          <a:srcRect/>
          <a:stretch>
            <a:fillRect/>
          </a:stretch>
        </p:blipFill>
        <p:spPr bwMode="auto">
          <a:xfrm>
            <a:off x="4515163" y="2004012"/>
            <a:ext cx="776917" cy="776916"/>
          </a:xfrm>
          <a:prstGeom prst="rect">
            <a:avLst/>
          </a:prstGeom>
          <a:noFill/>
          <a:ln w="9525">
            <a:noFill/>
            <a:miter lim="800000"/>
            <a:headEnd/>
            <a:tailEnd/>
          </a:ln>
        </p:spPr>
      </p:pic>
      <p:sp>
        <p:nvSpPr>
          <p:cNvPr id="10" name="フローチャート : 複数書類 9"/>
          <p:cNvSpPr/>
          <p:nvPr/>
        </p:nvSpPr>
        <p:spPr bwMode="auto">
          <a:xfrm>
            <a:off x="2195736" y="2132856"/>
            <a:ext cx="2376264" cy="1800200"/>
          </a:xfrm>
          <a:prstGeom prst="flowChartMultidocument">
            <a:avLst/>
          </a:prstGeom>
          <a:solidFill>
            <a:schemeClr val="bg1"/>
          </a:solidFill>
          <a:ln w="9525">
            <a:solidFill>
              <a:schemeClr val="tx1"/>
            </a:solidFill>
            <a:miter lim="800000"/>
            <a:headEnd/>
            <a:tailEnd/>
          </a:ln>
        </p:spPr>
        <p:txBody>
          <a:bodyPr wrap="none" rtlCol="0" anchor="ctr"/>
          <a:lstStyle/>
          <a:p>
            <a:pPr algn="ctr"/>
            <a:r>
              <a:rPr lang="ja-JP" altLang="en-US" sz="1600" dirty="0" smtClean="0"/>
              <a:t>災害時要援護者の</a:t>
            </a:r>
            <a:endParaRPr lang="en-US" altLang="ja-JP" sz="1600" dirty="0" smtClean="0"/>
          </a:p>
          <a:p>
            <a:pPr algn="ctr"/>
            <a:r>
              <a:rPr lang="ja-JP" altLang="en-US" sz="1600" dirty="0" smtClean="0"/>
              <a:t>避難支援ガイドライン</a:t>
            </a:r>
            <a:endParaRPr lang="en-US" altLang="ja-JP" sz="1600" dirty="0" smtClean="0"/>
          </a:p>
          <a:p>
            <a:pPr algn="ctr"/>
            <a:r>
              <a:rPr kumimoji="1" lang="ja-JP" altLang="en-US" sz="1600" dirty="0" smtClean="0"/>
              <a:t>（</a:t>
            </a:r>
            <a:r>
              <a:rPr kumimoji="1" lang="en-US" altLang="ja-JP" sz="1600" dirty="0" smtClean="0"/>
              <a:t>2005</a:t>
            </a:r>
            <a:r>
              <a:rPr kumimoji="1" lang="ja-JP" altLang="en-US" sz="1600" dirty="0" smtClean="0"/>
              <a:t>年）</a:t>
            </a:r>
            <a:endParaRPr kumimoji="1" lang="ja-JP" altLang="en-US" sz="1600" dirty="0"/>
          </a:p>
        </p:txBody>
      </p:sp>
      <p:sp>
        <p:nvSpPr>
          <p:cNvPr id="11" name="正方形/長方形 10"/>
          <p:cNvSpPr/>
          <p:nvPr/>
        </p:nvSpPr>
        <p:spPr>
          <a:xfrm>
            <a:off x="107504" y="4725144"/>
            <a:ext cx="6048672" cy="830997"/>
          </a:xfrm>
          <a:prstGeom prst="rect">
            <a:avLst/>
          </a:prstGeom>
        </p:spPr>
        <p:txBody>
          <a:bodyPr wrap="square">
            <a:spAutoFit/>
          </a:bodyPr>
          <a:lstStyle/>
          <a:p>
            <a:r>
              <a:rPr lang="ja-JP" altLang="en-US" sz="2400" dirty="0" smtClean="0"/>
              <a:t>ガイドラインにおいて、要援護者情報の収集・共有の方法として、「三方式」が提示された。　</a:t>
            </a:r>
            <a:endParaRPr lang="ja-JP" altLang="en-US" sz="2400" dirty="0"/>
          </a:p>
        </p:txBody>
      </p:sp>
      <p:sp>
        <p:nvSpPr>
          <p:cNvPr id="12" name="テキスト ボックス 11"/>
          <p:cNvSpPr txBox="1"/>
          <p:nvPr/>
        </p:nvSpPr>
        <p:spPr bwMode="auto">
          <a:xfrm>
            <a:off x="4371147" y="1556792"/>
            <a:ext cx="1235376" cy="369332"/>
          </a:xfrm>
          <a:prstGeom prst="rect">
            <a:avLst/>
          </a:prstGeom>
          <a:noFill/>
          <a:ln w="9525">
            <a:noFill/>
            <a:miter lim="800000"/>
            <a:headEnd/>
            <a:tailEnd/>
          </a:ln>
        </p:spPr>
        <p:txBody>
          <a:bodyPr wrap="square" rtlCol="0">
            <a:spAutoFit/>
          </a:bodyPr>
          <a:lstStyle/>
          <a:p>
            <a:pPr>
              <a:spcBef>
                <a:spcPct val="50000"/>
              </a:spcBef>
            </a:pPr>
            <a:r>
              <a:rPr kumimoji="1" lang="ja-JP" altLang="en-US" sz="1800" dirty="0" smtClean="0"/>
              <a:t>要援護者</a:t>
            </a:r>
            <a:endParaRPr kumimoji="1" lang="ja-JP" altLang="en-US" sz="1800" dirty="0"/>
          </a:p>
        </p:txBody>
      </p:sp>
      <p:pic>
        <p:nvPicPr>
          <p:cNvPr id="1026"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7618040" y="3306688"/>
            <a:ext cx="842392" cy="842392"/>
          </a:xfrm>
          <a:prstGeom prst="rect">
            <a:avLst/>
          </a:prstGeom>
          <a:noFill/>
        </p:spPr>
      </p:pic>
      <p:pic>
        <p:nvPicPr>
          <p:cNvPr id="14" name="Picture 2" descr="C:\Documents and Settings\山崎栄一\デスクトップ\パワポマスター\クリップアート\j0433953.png"/>
          <p:cNvPicPr>
            <a:picLocks noChangeAspect="1" noChangeArrowheads="1"/>
          </p:cNvPicPr>
          <p:nvPr/>
        </p:nvPicPr>
        <p:blipFill>
          <a:blip r:embed="rId5" cstate="print"/>
          <a:srcRect/>
          <a:stretch>
            <a:fillRect/>
          </a:stretch>
        </p:blipFill>
        <p:spPr bwMode="auto">
          <a:xfrm>
            <a:off x="6969968" y="2708920"/>
            <a:ext cx="864096" cy="864096"/>
          </a:xfrm>
          <a:prstGeom prst="rect">
            <a:avLst/>
          </a:prstGeom>
          <a:noFill/>
        </p:spPr>
      </p:pic>
      <p:sp>
        <p:nvSpPr>
          <p:cNvPr id="15" name="左矢印 14"/>
          <p:cNvSpPr/>
          <p:nvPr/>
        </p:nvSpPr>
        <p:spPr bwMode="auto">
          <a:xfrm rot="2591989">
            <a:off x="5745151" y="2303050"/>
            <a:ext cx="936104" cy="432048"/>
          </a:xfrm>
          <a:prstGeom prst="leftArrow">
            <a:avLst/>
          </a:prstGeom>
          <a:solidFill>
            <a:schemeClr val="bg1"/>
          </a:solidFill>
          <a:ln w="9525">
            <a:solidFill>
              <a:schemeClr val="tx1"/>
            </a:solidFill>
            <a:miter lim="800000"/>
            <a:headEnd/>
            <a:tailEnd/>
          </a:ln>
        </p:spPr>
        <p:txBody>
          <a:bodyPr wrap="none" rtlCol="0" anchor="ctr"/>
          <a:lstStyle/>
          <a:p>
            <a:pPr algn="ctr"/>
            <a:endParaRPr kumimoji="1" lang="ja-JP" altLang="en-US" sz="1400" dirty="0"/>
          </a:p>
        </p:txBody>
      </p:sp>
      <p:sp>
        <p:nvSpPr>
          <p:cNvPr id="16" name="テキスト ボックス 15"/>
          <p:cNvSpPr txBox="1"/>
          <p:nvPr/>
        </p:nvSpPr>
        <p:spPr bwMode="auto">
          <a:xfrm>
            <a:off x="7020272" y="4077072"/>
            <a:ext cx="1512168" cy="369332"/>
          </a:xfrm>
          <a:prstGeom prst="rect">
            <a:avLst/>
          </a:prstGeom>
          <a:noFill/>
          <a:ln w="9525">
            <a:noFill/>
            <a:miter lim="800000"/>
            <a:headEnd/>
            <a:tailEnd/>
          </a:ln>
        </p:spPr>
        <p:txBody>
          <a:bodyPr wrap="square" rtlCol="0">
            <a:spAutoFit/>
          </a:bodyPr>
          <a:lstStyle/>
          <a:p>
            <a:pPr>
              <a:spcBef>
                <a:spcPct val="50000"/>
              </a:spcBef>
            </a:pPr>
            <a:r>
              <a:rPr kumimoji="1" lang="ja-JP" altLang="en-US" sz="1800" dirty="0" smtClean="0"/>
              <a:t>市町村・地域</a:t>
            </a:r>
            <a:endParaRPr kumimoji="1" lang="ja-JP" altLang="en-US" sz="1800" dirty="0"/>
          </a:p>
        </p:txBody>
      </p:sp>
      <p:sp>
        <p:nvSpPr>
          <p:cNvPr id="17" name="テキスト ボックス 16"/>
          <p:cNvSpPr txBox="1"/>
          <p:nvPr/>
        </p:nvSpPr>
        <p:spPr bwMode="auto">
          <a:xfrm>
            <a:off x="6660232" y="1916832"/>
            <a:ext cx="1800200" cy="923330"/>
          </a:xfrm>
          <a:prstGeom prst="rect">
            <a:avLst/>
          </a:prstGeom>
          <a:noFill/>
          <a:ln w="9525">
            <a:noFill/>
            <a:miter lim="800000"/>
            <a:headEnd/>
            <a:tailEnd/>
          </a:ln>
        </p:spPr>
        <p:txBody>
          <a:bodyPr wrap="square" rtlCol="0">
            <a:spAutoFit/>
          </a:bodyPr>
          <a:lstStyle/>
          <a:p>
            <a:pPr>
              <a:spcBef>
                <a:spcPct val="50000"/>
              </a:spcBef>
            </a:pPr>
            <a:r>
              <a:rPr kumimoji="1" lang="ja-JP" altLang="en-US" sz="1800" dirty="0" smtClean="0"/>
              <a:t>平常時に情報を収集・共有する必要</a:t>
            </a:r>
            <a:endParaRPr kumimoji="1" lang="ja-JP" altLang="en-US" sz="1800" dirty="0"/>
          </a:p>
        </p:txBody>
      </p:sp>
      <p:sp>
        <p:nvSpPr>
          <p:cNvPr id="18" name="テキスト ボックス 17"/>
          <p:cNvSpPr txBox="1"/>
          <p:nvPr/>
        </p:nvSpPr>
        <p:spPr bwMode="auto">
          <a:xfrm>
            <a:off x="755576" y="5733256"/>
            <a:ext cx="7848872" cy="584775"/>
          </a:xfrm>
          <a:prstGeom prst="rect">
            <a:avLst/>
          </a:prstGeom>
          <a:noFill/>
          <a:ln w="9525">
            <a:noFill/>
            <a:miter lim="800000"/>
            <a:headEnd/>
            <a:tailEnd/>
          </a:ln>
        </p:spPr>
        <p:txBody>
          <a:bodyPr wrap="square" rtlCol="0">
            <a:spAutoFit/>
          </a:bodyPr>
          <a:lstStyle/>
          <a:p>
            <a:pPr>
              <a:spcBef>
                <a:spcPct val="50000"/>
              </a:spcBef>
            </a:pPr>
            <a:r>
              <a:rPr lang="ja-JP" altLang="en-US" dirty="0" smtClean="0"/>
              <a:t>同意方式・手上げ方式・関係機関共有方式</a:t>
            </a:r>
            <a:endParaRPr kumimoji="1" lang="ja-JP" altLang="en-US" dirty="0"/>
          </a:p>
        </p:txBody>
      </p:sp>
      <p:sp>
        <p:nvSpPr>
          <p:cNvPr id="19" name="AutoShape 8"/>
          <p:cNvSpPr>
            <a:spLocks noChangeArrowheads="1"/>
          </p:cNvSpPr>
          <p:nvPr/>
        </p:nvSpPr>
        <p:spPr bwMode="auto">
          <a:xfrm>
            <a:off x="7308304" y="4509120"/>
            <a:ext cx="1008112" cy="1008112"/>
          </a:xfrm>
          <a:prstGeom prst="flowChartMultidocument">
            <a:avLst/>
          </a:prstGeom>
          <a:solidFill>
            <a:srgbClr val="CCFFCC"/>
          </a:solidFill>
          <a:ln w="9525">
            <a:solidFill>
              <a:schemeClr val="tx1"/>
            </a:solidFill>
            <a:miter lim="800000"/>
            <a:headEnd/>
            <a:tailEnd/>
          </a:ln>
        </p:spPr>
        <p:txBody>
          <a:bodyPr wrap="none" anchor="ctr"/>
          <a:lstStyle/>
          <a:p>
            <a:pPr algn="ctr"/>
            <a:r>
              <a:rPr lang="ja-JP" altLang="en-US" sz="1600" dirty="0" smtClean="0"/>
              <a:t>要援護者</a:t>
            </a:r>
            <a:endParaRPr lang="en-US" altLang="ja-JP" sz="1600" dirty="0" smtClean="0"/>
          </a:p>
          <a:p>
            <a:pPr algn="ctr"/>
            <a:r>
              <a:rPr lang="ja-JP" altLang="en-US" sz="1600" dirty="0" smtClean="0"/>
              <a:t>台帳</a:t>
            </a:r>
            <a:endParaRPr lang="ja-JP" altLang="en-US" sz="1600" dirty="0"/>
          </a:p>
        </p:txBody>
      </p:sp>
      <p:sp>
        <p:nvSpPr>
          <p:cNvPr id="20" name="爆発 1 19"/>
          <p:cNvSpPr/>
          <p:nvPr/>
        </p:nvSpPr>
        <p:spPr>
          <a:xfrm>
            <a:off x="0" y="2060848"/>
            <a:ext cx="2051720" cy="2160240"/>
          </a:xfrm>
          <a:prstGeom prst="irregularSeal1">
            <a:avLst/>
          </a:prstGeom>
          <a:solidFill>
            <a:srgbClr val="FF0000"/>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800" dirty="0" smtClean="0">
                <a:solidFill>
                  <a:schemeClr val="bg1"/>
                </a:solidFill>
              </a:rPr>
              <a:t>三条水害</a:t>
            </a:r>
            <a:endParaRPr kumimoji="1" lang="en-US" altLang="ja-JP" sz="1800" dirty="0" smtClean="0">
              <a:solidFill>
                <a:schemeClr val="bg1"/>
              </a:solidFill>
            </a:endParaRPr>
          </a:p>
          <a:p>
            <a:pPr algn="ctr"/>
            <a:r>
              <a:rPr lang="ja-JP" altLang="en-US" sz="1800" dirty="0" smtClean="0">
                <a:solidFill>
                  <a:schemeClr val="bg1"/>
                </a:solidFill>
              </a:rPr>
              <a:t>（</a:t>
            </a:r>
            <a:r>
              <a:rPr lang="en-US" altLang="ja-JP" sz="1800" dirty="0" smtClean="0">
                <a:solidFill>
                  <a:schemeClr val="bg1"/>
                </a:solidFill>
              </a:rPr>
              <a:t>2004</a:t>
            </a:r>
            <a:r>
              <a:rPr lang="ja-JP" altLang="en-US" sz="1800" dirty="0" smtClean="0">
                <a:solidFill>
                  <a:schemeClr val="bg1"/>
                </a:solidFill>
              </a:rPr>
              <a:t>年）</a:t>
            </a:r>
            <a:endParaRPr kumimoji="1" lang="ja-JP" altLang="en-US" sz="1800" dirty="0">
              <a:solidFill>
                <a:schemeClr val="bg1"/>
              </a:solidFill>
            </a:endParaRPr>
          </a:p>
        </p:txBody>
      </p:sp>
      <p:sp>
        <p:nvSpPr>
          <p:cNvPr id="21" name="正方形/長方形 20"/>
          <p:cNvSpPr/>
          <p:nvPr/>
        </p:nvSpPr>
        <p:spPr>
          <a:xfrm>
            <a:off x="251520" y="4293096"/>
            <a:ext cx="3150096" cy="338554"/>
          </a:xfrm>
          <a:prstGeom prst="rect">
            <a:avLst/>
          </a:prstGeom>
        </p:spPr>
        <p:txBody>
          <a:bodyPr wrap="square">
            <a:spAutoFit/>
          </a:bodyPr>
          <a:lstStyle/>
          <a:p>
            <a:r>
              <a:rPr lang="ja-JP" altLang="en-US" sz="1600" dirty="0" smtClean="0"/>
              <a:t>死者</a:t>
            </a:r>
            <a:r>
              <a:rPr lang="en-US" altLang="ja-JP" sz="1600" dirty="0" smtClean="0"/>
              <a:t>9</a:t>
            </a:r>
            <a:r>
              <a:rPr lang="ja-JP" altLang="en-US" sz="1600" dirty="0" smtClean="0"/>
              <a:t>人のうち</a:t>
            </a:r>
            <a:r>
              <a:rPr lang="en-US" altLang="ja-JP" sz="1600" dirty="0" smtClean="0"/>
              <a:t>70</a:t>
            </a:r>
            <a:r>
              <a:rPr lang="ja-JP" altLang="en-US" sz="1600" dirty="0" smtClean="0"/>
              <a:t>歳以上の方は</a:t>
            </a:r>
            <a:r>
              <a:rPr lang="en-US" altLang="ja-JP" sz="1600" dirty="0" smtClean="0"/>
              <a:t>6</a:t>
            </a:r>
            <a:r>
              <a:rPr lang="ja-JP" altLang="en-US" sz="1600" dirty="0" smtClean="0"/>
              <a:t>人</a:t>
            </a:r>
            <a:endParaRPr lang="ja-JP" altLang="en-U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smtClean="0"/>
              <a:t>大阪市における情報共有の方針</a:t>
            </a:r>
            <a:endParaRPr kumimoji="1" lang="ja-JP" altLang="en-US"/>
          </a:p>
        </p:txBody>
      </p:sp>
      <p:pic>
        <p:nvPicPr>
          <p:cNvPr id="416770" name="Picture 2"/>
          <p:cNvPicPr>
            <a:picLocks noChangeAspect="1" noChangeArrowheads="1"/>
          </p:cNvPicPr>
          <p:nvPr/>
        </p:nvPicPr>
        <p:blipFill>
          <a:blip r:embed="rId3" cstate="print"/>
          <a:srcRect/>
          <a:stretch>
            <a:fillRect/>
          </a:stretch>
        </p:blipFill>
        <p:spPr bwMode="auto">
          <a:xfrm>
            <a:off x="361738" y="955427"/>
            <a:ext cx="8170702" cy="571393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50825" y="460375"/>
            <a:ext cx="8424863" cy="523875"/>
          </a:xfrm>
        </p:spPr>
        <p:txBody>
          <a:bodyPr/>
          <a:lstStyle/>
          <a:p>
            <a:pPr eaLnBrk="1" hangingPunct="1"/>
            <a:r>
              <a:rPr lang="ja-JP" altLang="en-US" smtClean="0"/>
              <a:t>普段は、誰がどれだけ把握しているのか？</a:t>
            </a:r>
          </a:p>
        </p:txBody>
      </p:sp>
      <p:sp>
        <p:nvSpPr>
          <p:cNvPr id="27651" name="Rectangle 3"/>
          <p:cNvSpPr>
            <a:spLocks noChangeArrowheads="1"/>
          </p:cNvSpPr>
          <p:nvPr/>
        </p:nvSpPr>
        <p:spPr bwMode="auto">
          <a:xfrm>
            <a:off x="428625" y="1571625"/>
            <a:ext cx="6072188" cy="1236663"/>
          </a:xfrm>
          <a:prstGeom prst="rect">
            <a:avLst/>
          </a:prstGeom>
          <a:solidFill>
            <a:schemeClr val="accent1">
              <a:alpha val="10196"/>
            </a:schemeClr>
          </a:solidFill>
          <a:ln w="9525" algn="ctr">
            <a:solidFill>
              <a:schemeClr val="tx1"/>
            </a:solidFill>
            <a:miter lim="800000"/>
            <a:headEnd/>
            <a:tailEnd/>
          </a:ln>
        </p:spPr>
        <p:txBody>
          <a:bodyPr lIns="90000" tIns="46800" rIns="90000" bIns="46800" anchor="ctr"/>
          <a:lstStyle/>
          <a:p>
            <a:r>
              <a:rPr lang="ja-JP" altLang="en-US" sz="2400" b="1"/>
              <a:t>　行政による把握</a:t>
            </a:r>
          </a:p>
          <a:p>
            <a:r>
              <a:rPr lang="ja-JP" altLang="en-US"/>
              <a:t>　</a:t>
            </a:r>
            <a:r>
              <a:rPr lang="ja-JP" altLang="en-US" sz="2000"/>
              <a:t>既存の台帳（介護保険台帳　障害者台帳</a:t>
            </a:r>
            <a:r>
              <a:rPr lang="en-US" altLang="ja-JP" sz="2000"/>
              <a:t>etc</a:t>
            </a:r>
            <a:r>
              <a:rPr lang="ja-JP" altLang="en-US" sz="2000"/>
              <a:t>）によって、要援護者になりうる人間を把握している。</a:t>
            </a:r>
          </a:p>
        </p:txBody>
      </p:sp>
      <p:sp>
        <p:nvSpPr>
          <p:cNvPr id="27652" name="Rectangle 4"/>
          <p:cNvSpPr>
            <a:spLocks noChangeArrowheads="1"/>
          </p:cNvSpPr>
          <p:nvPr/>
        </p:nvSpPr>
        <p:spPr bwMode="auto">
          <a:xfrm>
            <a:off x="428625" y="4667250"/>
            <a:ext cx="6072188" cy="1368425"/>
          </a:xfrm>
          <a:prstGeom prst="rect">
            <a:avLst/>
          </a:prstGeom>
          <a:solidFill>
            <a:schemeClr val="accent1">
              <a:alpha val="10196"/>
            </a:schemeClr>
          </a:solidFill>
          <a:ln w="9525" algn="ctr">
            <a:solidFill>
              <a:schemeClr val="tx1"/>
            </a:solidFill>
            <a:miter lim="800000"/>
            <a:headEnd/>
            <a:tailEnd/>
          </a:ln>
        </p:spPr>
        <p:txBody>
          <a:bodyPr lIns="90000" tIns="46800" rIns="90000" bIns="46800" anchor="ctr"/>
          <a:lstStyle/>
          <a:p>
            <a:r>
              <a:rPr lang="ja-JP" altLang="en-US" sz="2800"/>
              <a:t>　</a:t>
            </a:r>
            <a:r>
              <a:rPr lang="ja-JP" altLang="en-US" sz="2400" b="1"/>
              <a:t>地域による把握</a:t>
            </a:r>
          </a:p>
          <a:p>
            <a:r>
              <a:rPr lang="ja-JP" altLang="en-US"/>
              <a:t>　</a:t>
            </a:r>
            <a:r>
              <a:rPr lang="ja-JP" altLang="en-US" sz="2000"/>
              <a:t>日常の活動の範囲で、主に高齢者に関する情報を把握している。</a:t>
            </a:r>
          </a:p>
        </p:txBody>
      </p:sp>
      <p:sp>
        <p:nvSpPr>
          <p:cNvPr id="27653" name="Rectangle 5"/>
          <p:cNvSpPr>
            <a:spLocks noChangeArrowheads="1"/>
          </p:cNvSpPr>
          <p:nvPr/>
        </p:nvSpPr>
        <p:spPr bwMode="auto">
          <a:xfrm>
            <a:off x="428625" y="3011488"/>
            <a:ext cx="6072188" cy="1439862"/>
          </a:xfrm>
          <a:prstGeom prst="rect">
            <a:avLst/>
          </a:prstGeom>
          <a:solidFill>
            <a:schemeClr val="accent1">
              <a:alpha val="10196"/>
            </a:schemeClr>
          </a:solidFill>
          <a:ln w="9525" algn="ctr">
            <a:solidFill>
              <a:schemeClr val="tx1"/>
            </a:solidFill>
            <a:miter lim="800000"/>
            <a:headEnd/>
            <a:tailEnd/>
          </a:ln>
        </p:spPr>
        <p:txBody>
          <a:bodyPr lIns="90000" tIns="46800" rIns="90000" bIns="46800" anchor="ctr"/>
          <a:lstStyle/>
          <a:p>
            <a:r>
              <a:rPr lang="ja-JP" altLang="en-US" sz="2800"/>
              <a:t>　</a:t>
            </a:r>
            <a:r>
              <a:rPr lang="ja-JP" altLang="en-US" sz="2400" b="1"/>
              <a:t>専門家（民生委員・地域包括</a:t>
            </a:r>
            <a:r>
              <a:rPr lang="en-US" altLang="ja-JP" sz="2400" b="1"/>
              <a:t>etc</a:t>
            </a:r>
            <a:r>
              <a:rPr lang="ja-JP" altLang="en-US" sz="2400" b="1"/>
              <a:t>）による把握</a:t>
            </a:r>
          </a:p>
          <a:p>
            <a:r>
              <a:rPr lang="ja-JP" altLang="en-US"/>
              <a:t>　</a:t>
            </a:r>
            <a:r>
              <a:rPr lang="ja-JP" altLang="en-US" sz="2000"/>
              <a:t>日常の業務の範囲で、主に高齢者・障害者に関する情報を把握している。</a:t>
            </a:r>
          </a:p>
        </p:txBody>
      </p:sp>
      <p:sp>
        <p:nvSpPr>
          <p:cNvPr id="27654" name="AutoShape 6"/>
          <p:cNvSpPr>
            <a:spLocks noChangeArrowheads="1"/>
          </p:cNvSpPr>
          <p:nvPr/>
        </p:nvSpPr>
        <p:spPr bwMode="auto">
          <a:xfrm>
            <a:off x="6643688" y="1500188"/>
            <a:ext cx="2214562" cy="1714500"/>
          </a:xfrm>
          <a:prstGeom prst="cloudCallout">
            <a:avLst>
              <a:gd name="adj1" fmla="val -63648"/>
              <a:gd name="adj2" fmla="val -11921"/>
            </a:avLst>
          </a:prstGeom>
          <a:solidFill>
            <a:srgbClr val="FFFF99"/>
          </a:solidFill>
          <a:ln w="9525">
            <a:solidFill>
              <a:schemeClr val="tx1"/>
            </a:solidFill>
            <a:round/>
            <a:headEnd/>
            <a:tailEnd/>
          </a:ln>
        </p:spPr>
        <p:txBody>
          <a:bodyPr lIns="90000" tIns="46800" rIns="90000" bIns="46800" anchor="ctr"/>
          <a:lstStyle/>
          <a:p>
            <a:r>
              <a:rPr lang="ja-JP" altLang="en-US" sz="1600"/>
              <a:t>一番包括的に把握している</a:t>
            </a:r>
            <a:endParaRPr lang="en-US" altLang="ja-JP" sz="1600"/>
          </a:p>
          <a:p>
            <a:r>
              <a:rPr lang="ja-JP" altLang="en-US" sz="1600"/>
              <a:t>既存台帳の活用がポイント</a:t>
            </a:r>
          </a:p>
        </p:txBody>
      </p:sp>
      <p:sp>
        <p:nvSpPr>
          <p:cNvPr id="27655" name="AutoShape 7"/>
          <p:cNvSpPr>
            <a:spLocks noChangeArrowheads="1"/>
          </p:cNvSpPr>
          <p:nvPr/>
        </p:nvSpPr>
        <p:spPr bwMode="auto">
          <a:xfrm>
            <a:off x="6537325" y="4564063"/>
            <a:ext cx="2214563" cy="1520825"/>
          </a:xfrm>
          <a:prstGeom prst="cloudCallout">
            <a:avLst>
              <a:gd name="adj1" fmla="val -63824"/>
              <a:gd name="adj2" fmla="val -5657"/>
            </a:avLst>
          </a:prstGeom>
          <a:solidFill>
            <a:srgbClr val="FFFF99"/>
          </a:solidFill>
          <a:ln w="9525">
            <a:solidFill>
              <a:schemeClr val="tx1"/>
            </a:solidFill>
            <a:round/>
            <a:headEnd/>
            <a:tailEnd/>
          </a:ln>
        </p:spPr>
        <p:txBody>
          <a:bodyPr lIns="90000" tIns="46800" rIns="90000" bIns="46800" anchor="ctr"/>
          <a:lstStyle/>
          <a:p>
            <a:r>
              <a:rPr lang="ja-JP" altLang="en-US" sz="1600"/>
              <a:t>災害時に一番把握していてほしい</a:t>
            </a:r>
          </a:p>
        </p:txBody>
      </p:sp>
      <p:sp>
        <p:nvSpPr>
          <p:cNvPr id="27656" name="AutoShape 7"/>
          <p:cNvSpPr>
            <a:spLocks noChangeArrowheads="1"/>
          </p:cNvSpPr>
          <p:nvPr/>
        </p:nvSpPr>
        <p:spPr bwMode="auto">
          <a:xfrm>
            <a:off x="6715125" y="3135313"/>
            <a:ext cx="2214563" cy="1520825"/>
          </a:xfrm>
          <a:prstGeom prst="cloudCallout">
            <a:avLst>
              <a:gd name="adj1" fmla="val -63824"/>
              <a:gd name="adj2" fmla="val -5657"/>
            </a:avLst>
          </a:prstGeom>
          <a:solidFill>
            <a:srgbClr val="FFFF99"/>
          </a:solidFill>
          <a:ln w="9525">
            <a:solidFill>
              <a:schemeClr val="tx1"/>
            </a:solidFill>
            <a:round/>
            <a:headEnd/>
            <a:tailEnd/>
          </a:ln>
        </p:spPr>
        <p:txBody>
          <a:bodyPr lIns="90000" tIns="46800" rIns="90000" bIns="46800" anchor="ctr"/>
          <a:lstStyle/>
          <a:p>
            <a:r>
              <a:rPr lang="ja-JP" altLang="en-US" sz="1600"/>
              <a:t>行政･地域を支援する形で活躍してほしい</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1754187"/>
          </a:xfrm>
        </p:spPr>
        <p:txBody>
          <a:bodyPr/>
          <a:lstStyle/>
          <a:p>
            <a:pPr eaLnBrk="1" hangingPunct="1">
              <a:defRPr/>
            </a:pPr>
            <a:r>
              <a:rPr lang="ja-JP" altLang="en-US" dirty="0" smtClean="0"/>
              <a:t>当事者の悩み３</a:t>
            </a:r>
            <a:r>
              <a:rPr lang="en-US" altLang="ja-JP" dirty="0" smtClean="0"/>
              <a:t/>
            </a:r>
            <a:br>
              <a:rPr lang="en-US" altLang="ja-JP" dirty="0" smtClean="0"/>
            </a:br>
            <a:r>
              <a:rPr lang="ja-JP" altLang="en-US" dirty="0" smtClean="0"/>
              <a:t>　要援護者に関する情報共有・管理のルールが確立していない</a:t>
            </a:r>
            <a:endParaRPr lang="ja-JP" altLang="en-US" dirty="0"/>
          </a:p>
        </p:txBody>
      </p:sp>
      <p:sp>
        <p:nvSpPr>
          <p:cNvPr id="32771" name="テキスト プレースホルダ 4"/>
          <p:cNvSpPr>
            <a:spLocks noGrp="1"/>
          </p:cNvSpPr>
          <p:nvPr>
            <p:ph type="body" idx="1"/>
          </p:nvPr>
        </p:nvSpPr>
        <p:spPr>
          <a:xfrm>
            <a:off x="714375" y="3571875"/>
            <a:ext cx="7772400" cy="785813"/>
          </a:xfrm>
        </p:spPr>
        <p:txBody>
          <a:bodyPr/>
          <a:lstStyle/>
          <a:p>
            <a:pPr eaLnBrk="1" hangingPunct="1"/>
            <a:endParaRPr lang="ja-JP" alt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50825" y="460375"/>
            <a:ext cx="8424863" cy="523875"/>
          </a:xfrm>
        </p:spPr>
        <p:txBody>
          <a:bodyPr/>
          <a:lstStyle/>
          <a:p>
            <a:pPr eaLnBrk="1" hangingPunct="1"/>
            <a:r>
              <a:rPr lang="ja-JP" altLang="en-US" smtClean="0"/>
              <a:t>いかにして要援護者から同意を得るのか</a:t>
            </a:r>
          </a:p>
        </p:txBody>
      </p:sp>
      <p:sp>
        <p:nvSpPr>
          <p:cNvPr id="31747" name="Rectangle 3"/>
          <p:cNvSpPr>
            <a:spLocks noChangeArrowheads="1"/>
          </p:cNvSpPr>
          <p:nvPr/>
        </p:nvSpPr>
        <p:spPr bwMode="auto">
          <a:xfrm>
            <a:off x="500063" y="1500188"/>
            <a:ext cx="8064500" cy="3168650"/>
          </a:xfrm>
          <a:prstGeom prst="rect">
            <a:avLst/>
          </a:prstGeom>
          <a:solidFill>
            <a:srgbClr val="FFFF99">
              <a:alpha val="20000"/>
            </a:srgbClr>
          </a:solidFill>
          <a:ln w="9525">
            <a:solidFill>
              <a:schemeClr val="tx1"/>
            </a:solidFill>
            <a:miter lim="800000"/>
            <a:headEnd/>
            <a:tailEnd/>
          </a:ln>
        </p:spPr>
        <p:txBody>
          <a:bodyPr lIns="90000" tIns="46800" rIns="90000" bIns="46800"/>
          <a:lstStyle/>
          <a:p>
            <a:r>
              <a:rPr lang="ja-JP" altLang="en-US" sz="2000"/>
              <a:t>要援護者の所在が判明しても、本人からの同意が得られない場合がある</a:t>
            </a:r>
          </a:p>
        </p:txBody>
      </p:sp>
      <p:sp>
        <p:nvSpPr>
          <p:cNvPr id="31748" name="AutoShape 4"/>
          <p:cNvSpPr>
            <a:spLocks noChangeArrowheads="1"/>
          </p:cNvSpPr>
          <p:nvPr/>
        </p:nvSpPr>
        <p:spPr bwMode="auto">
          <a:xfrm>
            <a:off x="858838" y="2076450"/>
            <a:ext cx="7345362" cy="720725"/>
          </a:xfrm>
          <a:prstGeom prst="roundRect">
            <a:avLst>
              <a:gd name="adj" fmla="val 16667"/>
            </a:avLst>
          </a:prstGeom>
          <a:solidFill>
            <a:schemeClr val="accent1">
              <a:alpha val="10196"/>
            </a:schemeClr>
          </a:solidFill>
          <a:ln w="9525">
            <a:solidFill>
              <a:schemeClr val="tx1"/>
            </a:solidFill>
            <a:round/>
            <a:headEnd/>
            <a:tailEnd/>
          </a:ln>
        </p:spPr>
        <p:txBody>
          <a:bodyPr wrap="none" lIns="90000" tIns="46800" rIns="90000" bIns="46800"/>
          <a:lstStyle/>
          <a:p>
            <a:r>
              <a:rPr lang="en-US" altLang="ja-JP" sz="1800" b="1"/>
              <a:t>①</a:t>
            </a:r>
            <a:r>
              <a:rPr lang="ja-JP" altLang="en-US" sz="1800" b="1"/>
              <a:t>　なぜ自分の情報が収集されなければならないのかについての無理解</a:t>
            </a:r>
          </a:p>
          <a:p>
            <a:r>
              <a:rPr lang="ja-JP" altLang="en-US" sz="1800" b="1"/>
              <a:t>　　　</a:t>
            </a:r>
            <a:r>
              <a:rPr lang="ja-JP" altLang="en-US" sz="1800"/>
              <a:t>→「なぜこんな事で情報を収集しようとするのか」</a:t>
            </a:r>
          </a:p>
        </p:txBody>
      </p:sp>
      <p:sp>
        <p:nvSpPr>
          <p:cNvPr id="31749" name="AutoShape 5"/>
          <p:cNvSpPr>
            <a:spLocks noChangeArrowheads="1"/>
          </p:cNvSpPr>
          <p:nvPr/>
        </p:nvSpPr>
        <p:spPr bwMode="auto">
          <a:xfrm>
            <a:off x="858838" y="2941638"/>
            <a:ext cx="7345362" cy="720725"/>
          </a:xfrm>
          <a:prstGeom prst="roundRect">
            <a:avLst>
              <a:gd name="adj" fmla="val 16667"/>
            </a:avLst>
          </a:prstGeom>
          <a:solidFill>
            <a:schemeClr val="accent1">
              <a:alpha val="10196"/>
            </a:schemeClr>
          </a:solidFill>
          <a:ln w="9525">
            <a:solidFill>
              <a:schemeClr val="tx1"/>
            </a:solidFill>
            <a:round/>
            <a:headEnd/>
            <a:tailEnd/>
          </a:ln>
        </p:spPr>
        <p:txBody>
          <a:bodyPr lIns="90000" tIns="46800" rIns="90000" bIns="46800"/>
          <a:lstStyle/>
          <a:p>
            <a:r>
              <a:rPr lang="en-US" altLang="ja-JP" sz="1800" b="1"/>
              <a:t>②</a:t>
            </a:r>
            <a:r>
              <a:rPr lang="ja-JP" altLang="en-US" sz="1800" b="1"/>
              <a:t>　勝手に自分の情報が利用・提供されていることに対する不満感</a:t>
            </a:r>
          </a:p>
          <a:p>
            <a:r>
              <a:rPr lang="ja-JP" altLang="en-US" sz="1800"/>
              <a:t>　　　→「なぜ自分がここにいることが分かったのか」</a:t>
            </a:r>
          </a:p>
        </p:txBody>
      </p:sp>
      <p:sp>
        <p:nvSpPr>
          <p:cNvPr id="31750" name="AutoShape 6"/>
          <p:cNvSpPr>
            <a:spLocks noChangeArrowheads="1"/>
          </p:cNvSpPr>
          <p:nvPr/>
        </p:nvSpPr>
        <p:spPr bwMode="auto">
          <a:xfrm>
            <a:off x="858838" y="3805238"/>
            <a:ext cx="7345362" cy="720725"/>
          </a:xfrm>
          <a:prstGeom prst="roundRect">
            <a:avLst>
              <a:gd name="adj" fmla="val 16667"/>
            </a:avLst>
          </a:prstGeom>
          <a:solidFill>
            <a:schemeClr val="accent1">
              <a:alpha val="10196"/>
            </a:schemeClr>
          </a:solidFill>
          <a:ln w="9525">
            <a:solidFill>
              <a:schemeClr val="tx1"/>
            </a:solidFill>
            <a:round/>
            <a:headEnd/>
            <a:tailEnd/>
          </a:ln>
        </p:spPr>
        <p:txBody>
          <a:bodyPr lIns="90000" tIns="46800" rIns="90000" bIns="46800"/>
          <a:lstStyle/>
          <a:p>
            <a:r>
              <a:rPr lang="en-US" altLang="ja-JP" sz="1800" b="1"/>
              <a:t>③</a:t>
            </a:r>
            <a:r>
              <a:rPr lang="ja-JP" altLang="en-US" sz="1800" b="1"/>
              <a:t>　自分の情報が地域に漏れてしまう、悪用されてしまう事への不安感</a:t>
            </a:r>
          </a:p>
          <a:p>
            <a:r>
              <a:rPr lang="ja-JP" altLang="en-US" sz="1800" b="1"/>
              <a:t>　　　</a:t>
            </a:r>
            <a:r>
              <a:rPr lang="ja-JP" altLang="en-US" sz="1800"/>
              <a:t>→「地域に情報が漏れないか　犯罪に悪用されないか」</a:t>
            </a:r>
          </a:p>
        </p:txBody>
      </p:sp>
      <p:sp>
        <p:nvSpPr>
          <p:cNvPr id="31751" name="AutoShape 7"/>
          <p:cNvSpPr>
            <a:spLocks noChangeArrowheads="1"/>
          </p:cNvSpPr>
          <p:nvPr/>
        </p:nvSpPr>
        <p:spPr bwMode="auto">
          <a:xfrm>
            <a:off x="427038" y="5245100"/>
            <a:ext cx="6624637" cy="1123950"/>
          </a:xfrm>
          <a:prstGeom prst="horizontalScroll">
            <a:avLst>
              <a:gd name="adj" fmla="val 12500"/>
            </a:avLst>
          </a:prstGeom>
          <a:solidFill>
            <a:srgbClr val="FFFF00">
              <a:alpha val="39999"/>
            </a:srgbClr>
          </a:solidFill>
          <a:ln w="9525">
            <a:solidFill>
              <a:schemeClr val="tx1"/>
            </a:solidFill>
            <a:round/>
            <a:headEnd/>
            <a:tailEnd/>
          </a:ln>
        </p:spPr>
        <p:txBody>
          <a:bodyPr wrap="none" lIns="90000" tIns="46800" rIns="90000" bIns="46800" anchor="ctr"/>
          <a:lstStyle/>
          <a:p>
            <a:r>
              <a:rPr lang="ja-JP" altLang="en-US" sz="1800" b="1"/>
              <a:t>情報収集の担い手に、対人能力・説明能力を付けてもらう</a:t>
            </a:r>
          </a:p>
          <a:p>
            <a:r>
              <a:rPr lang="ja-JP" altLang="en-US" sz="1800" b="1"/>
              <a:t>「想定問答集」の作成や「ロールプレイング」の実施</a:t>
            </a:r>
          </a:p>
        </p:txBody>
      </p:sp>
      <p:sp>
        <p:nvSpPr>
          <p:cNvPr id="31752" name="AutoShape 8"/>
          <p:cNvSpPr>
            <a:spLocks noChangeArrowheads="1"/>
          </p:cNvSpPr>
          <p:nvPr/>
        </p:nvSpPr>
        <p:spPr bwMode="auto">
          <a:xfrm>
            <a:off x="3786188" y="4786313"/>
            <a:ext cx="428625" cy="500062"/>
          </a:xfrm>
          <a:prstGeom prst="downArrow">
            <a:avLst>
              <a:gd name="adj1" fmla="val 50000"/>
              <a:gd name="adj2" fmla="val 28167"/>
            </a:avLst>
          </a:prstGeom>
          <a:solidFill>
            <a:srgbClr val="FF0000"/>
          </a:solidFill>
          <a:ln w="9525">
            <a:solidFill>
              <a:schemeClr val="tx1"/>
            </a:solidFill>
            <a:miter lim="800000"/>
            <a:headEnd/>
            <a:tailEnd/>
          </a:ln>
        </p:spPr>
        <p:txBody>
          <a:bodyPr wrap="none" lIns="90000" tIns="46800" rIns="90000" bIns="46800" anchor="ctr"/>
          <a:lstStyle/>
          <a:p>
            <a:endParaRPr lang="ja-JP" altLang="en-US"/>
          </a:p>
        </p:txBody>
      </p:sp>
      <p:sp>
        <p:nvSpPr>
          <p:cNvPr id="31753" name="AutoShape 9"/>
          <p:cNvSpPr>
            <a:spLocks noChangeArrowheads="1"/>
          </p:cNvSpPr>
          <p:nvPr/>
        </p:nvSpPr>
        <p:spPr bwMode="auto">
          <a:xfrm>
            <a:off x="6357938" y="4714875"/>
            <a:ext cx="2595562" cy="1117600"/>
          </a:xfrm>
          <a:prstGeom prst="cloudCallout">
            <a:avLst>
              <a:gd name="adj1" fmla="val -49370"/>
              <a:gd name="adj2" fmla="val -53037"/>
            </a:avLst>
          </a:prstGeom>
          <a:solidFill>
            <a:srgbClr val="FFCC99"/>
          </a:solidFill>
          <a:ln w="9525">
            <a:solidFill>
              <a:schemeClr val="tx1"/>
            </a:solidFill>
            <a:round/>
            <a:headEnd/>
            <a:tailEnd/>
          </a:ln>
        </p:spPr>
        <p:txBody>
          <a:bodyPr lIns="90000" tIns="46800" rIns="90000" bIns="46800" anchor="ctr"/>
          <a:lstStyle/>
          <a:p>
            <a:r>
              <a:rPr lang="ja-JP" altLang="en-US" sz="1400"/>
              <a:t>それ以外の台帳づくりに際しても同様のことがいえる！！</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646112"/>
          </a:xfrm>
        </p:spPr>
        <p:txBody>
          <a:bodyPr/>
          <a:lstStyle/>
          <a:p>
            <a:pPr eaLnBrk="1" hangingPunct="1">
              <a:defRPr/>
            </a:pPr>
            <a:r>
              <a:rPr lang="en-US" altLang="ja-JP" dirty="0" smtClean="0"/>
              <a:t>Ⅰ</a:t>
            </a:r>
            <a:r>
              <a:rPr lang="ja-JP" altLang="en-US" dirty="0" smtClean="0"/>
              <a:t>　自然災害の対応方法</a:t>
            </a:r>
            <a:endParaRPr lang="ja-JP" altLang="en-US" dirty="0"/>
          </a:p>
        </p:txBody>
      </p:sp>
      <p:sp>
        <p:nvSpPr>
          <p:cNvPr id="7171" name="テキスト プレースホルダ 4"/>
          <p:cNvSpPr>
            <a:spLocks noGrp="1"/>
          </p:cNvSpPr>
          <p:nvPr>
            <p:ph type="body" idx="1"/>
          </p:nvPr>
        </p:nvSpPr>
        <p:spPr>
          <a:xfrm>
            <a:off x="714375" y="3571875"/>
            <a:ext cx="7772400" cy="785813"/>
          </a:xfrm>
        </p:spPr>
        <p:txBody>
          <a:bodyPr/>
          <a:lstStyle/>
          <a:p>
            <a:pPr eaLnBrk="1" hangingPunct="1"/>
            <a:endParaRPr lang="ja-JP"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250825" y="460375"/>
            <a:ext cx="8424863" cy="523875"/>
          </a:xfrm>
        </p:spPr>
        <p:txBody>
          <a:bodyPr/>
          <a:lstStyle/>
          <a:p>
            <a:pPr eaLnBrk="1" hangingPunct="1"/>
            <a:r>
              <a:rPr lang="ja-JP" altLang="en-US" smtClean="0"/>
              <a:t>地域はどのようにして台帳を管理すればいいのか</a:t>
            </a:r>
          </a:p>
        </p:txBody>
      </p:sp>
      <p:sp>
        <p:nvSpPr>
          <p:cNvPr id="36867" name="コンテンツ プレースホルダ 2"/>
          <p:cNvSpPr>
            <a:spLocks noGrp="1"/>
          </p:cNvSpPr>
          <p:nvPr>
            <p:ph idx="1"/>
          </p:nvPr>
        </p:nvSpPr>
        <p:spPr>
          <a:xfrm>
            <a:off x="250825" y="1484313"/>
            <a:ext cx="8435975" cy="3046412"/>
          </a:xfrm>
        </p:spPr>
        <p:txBody>
          <a:bodyPr/>
          <a:lstStyle/>
          <a:p>
            <a:pPr eaLnBrk="1" hangingPunct="1"/>
            <a:r>
              <a:rPr lang="ja-JP" altLang="en-US" smtClean="0"/>
              <a:t>管理運営マニュアルの作成</a:t>
            </a:r>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endParaRPr lang="en-US" altLang="ja-JP" smtClean="0"/>
          </a:p>
          <a:p>
            <a:pPr eaLnBrk="1" hangingPunct="1"/>
            <a:r>
              <a:rPr lang="ja-JP" altLang="en-US" smtClean="0"/>
              <a:t>個人情報であるが、基本的には「他人のお金を預かる」という感覚で扱えばよい</a:t>
            </a:r>
          </a:p>
        </p:txBody>
      </p:sp>
      <p:sp>
        <p:nvSpPr>
          <p:cNvPr id="4" name="雲形吹き出し 3"/>
          <p:cNvSpPr/>
          <p:nvPr/>
        </p:nvSpPr>
        <p:spPr>
          <a:xfrm>
            <a:off x="1785938" y="4643438"/>
            <a:ext cx="6215062" cy="2214562"/>
          </a:xfrm>
          <a:prstGeom prst="cloudCallout">
            <a:avLst>
              <a:gd name="adj1" fmla="val -34358"/>
              <a:gd name="adj2" fmla="val -55912"/>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・他人のお金はむやみに机の上にほったらかしにはしない</a:t>
            </a:r>
            <a:endParaRPr lang="en-US" altLang="ja-JP" sz="2400" dirty="0">
              <a:solidFill>
                <a:schemeClr val="tx1"/>
              </a:solidFill>
            </a:endParaRPr>
          </a:p>
          <a:p>
            <a:pPr algn="ctr">
              <a:defRPr/>
            </a:pPr>
            <a:r>
              <a:rPr lang="ja-JP" altLang="en-US" sz="2400" dirty="0">
                <a:solidFill>
                  <a:schemeClr val="tx1"/>
                </a:solidFill>
              </a:rPr>
              <a:t>・他人のお金は勝手に</a:t>
            </a:r>
            <a:r>
              <a:rPr lang="ja-JP" altLang="en-US" sz="2400" dirty="0" smtClean="0">
                <a:solidFill>
                  <a:schemeClr val="tx1"/>
                </a:solidFill>
              </a:rPr>
              <a:t>使ったり、人</a:t>
            </a:r>
            <a:r>
              <a:rPr lang="ja-JP" altLang="en-US" sz="2400" dirty="0">
                <a:solidFill>
                  <a:schemeClr val="tx1"/>
                </a:solidFill>
              </a:rPr>
              <a:t>に渡したりはしない</a:t>
            </a:r>
          </a:p>
        </p:txBody>
      </p:sp>
      <p:sp>
        <p:nvSpPr>
          <p:cNvPr id="5" name="横巻き 4"/>
          <p:cNvSpPr/>
          <p:nvPr/>
        </p:nvSpPr>
        <p:spPr>
          <a:xfrm>
            <a:off x="785813" y="1714500"/>
            <a:ext cx="7500937" cy="2000250"/>
          </a:xfrm>
          <a:prstGeom prst="horizontalScroll">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・基本的には、地域のみんなで作成することが大事</a:t>
            </a:r>
            <a:endParaRPr lang="en-US" altLang="ja-JP" sz="2400" dirty="0">
              <a:solidFill>
                <a:schemeClr val="tx1"/>
              </a:solidFill>
            </a:endParaRPr>
          </a:p>
          <a:p>
            <a:pPr algn="ctr">
              <a:defRPr/>
            </a:pPr>
            <a:r>
              <a:rPr lang="ja-JP" altLang="en-US" sz="2400" dirty="0">
                <a:solidFill>
                  <a:schemeClr val="tx1"/>
                </a:solidFill>
              </a:rPr>
              <a:t>・マニュアルは、作成した人間でないと分からない</a:t>
            </a:r>
            <a:endParaRPr lang="en-US" altLang="ja-JP" sz="2400" dirty="0">
              <a:solidFill>
                <a:schemeClr val="tx1"/>
              </a:solidFill>
            </a:endParaRPr>
          </a:p>
          <a:p>
            <a:pPr algn="ctr">
              <a:defRPr/>
            </a:pPr>
            <a:r>
              <a:rPr lang="ja-JP" altLang="en-US" sz="2400" dirty="0">
                <a:solidFill>
                  <a:schemeClr val="tx1"/>
                </a:solidFill>
              </a:rPr>
              <a:t>・防災についての議論が展開される場・チャンスになる</a:t>
            </a:r>
            <a:endParaRPr lang="en-US" altLang="ja-JP" sz="2400" dirty="0">
              <a:solidFill>
                <a:schemeClr val="tx1"/>
              </a:solidFill>
            </a:endParaRPr>
          </a:p>
          <a:p>
            <a:pPr algn="ctr">
              <a:defRPr/>
            </a:pPr>
            <a:r>
              <a:rPr lang="ja-JP" altLang="en-US" sz="2400" dirty="0">
                <a:solidFill>
                  <a:schemeClr val="tx1"/>
                </a:solidFill>
              </a:rPr>
              <a:t>・優良事例や行政によるアドバイスを参考にする</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4375" y="2928938"/>
            <a:ext cx="7772400" cy="1754326"/>
          </a:xfrm>
        </p:spPr>
        <p:txBody>
          <a:bodyPr/>
          <a:lstStyle/>
          <a:p>
            <a:pPr eaLnBrk="1" hangingPunct="1">
              <a:defRPr/>
            </a:pPr>
            <a:r>
              <a:rPr lang="ja-JP" altLang="en-US" dirty="0" smtClean="0"/>
              <a:t>当事者の悩み４</a:t>
            </a:r>
            <a:r>
              <a:rPr lang="en-US" altLang="ja-JP" dirty="0" smtClean="0"/>
              <a:t/>
            </a:r>
            <a:br>
              <a:rPr lang="en-US" altLang="ja-JP" dirty="0" smtClean="0"/>
            </a:br>
            <a:r>
              <a:rPr lang="ja-JP" altLang="en-US" dirty="0" smtClean="0"/>
              <a:t>　要援護者対策のさらなる推進・活性化をどの</a:t>
            </a:r>
            <a:r>
              <a:rPr lang="ja-JP" altLang="en-US" dirty="0" smtClean="0"/>
              <a:t>ように図って</a:t>
            </a:r>
            <a:r>
              <a:rPr lang="ja-JP" altLang="en-US" dirty="0" smtClean="0"/>
              <a:t>いけばいいのか</a:t>
            </a:r>
            <a:endParaRPr lang="ja-JP" altLang="en-US" dirty="0"/>
          </a:p>
        </p:txBody>
      </p:sp>
      <p:sp>
        <p:nvSpPr>
          <p:cNvPr id="32771" name="テキスト プレースホルダ 4"/>
          <p:cNvSpPr>
            <a:spLocks noGrp="1"/>
          </p:cNvSpPr>
          <p:nvPr>
            <p:ph type="body" idx="1"/>
          </p:nvPr>
        </p:nvSpPr>
        <p:spPr>
          <a:xfrm>
            <a:off x="683568" y="1484784"/>
            <a:ext cx="7772400" cy="785813"/>
          </a:xfrm>
        </p:spPr>
        <p:txBody>
          <a:bodyPr/>
          <a:lstStyle/>
          <a:p>
            <a:pPr eaLnBrk="1" hangingPunct="1"/>
            <a:endParaRPr lang="ja-JP" alt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要援護者台帳に記載すべき内容</a:t>
            </a:r>
            <a:endParaRPr kumimoji="1" lang="ja-JP" altLang="en-US" dirty="0"/>
          </a:p>
        </p:txBody>
      </p:sp>
      <p:pic>
        <p:nvPicPr>
          <p:cNvPr id="417794" name="Picture 2"/>
          <p:cNvPicPr>
            <a:picLocks noChangeAspect="1" noChangeArrowheads="1"/>
          </p:cNvPicPr>
          <p:nvPr/>
        </p:nvPicPr>
        <p:blipFill>
          <a:blip r:embed="rId3" cstate="print"/>
          <a:srcRect/>
          <a:stretch>
            <a:fillRect/>
          </a:stretch>
        </p:blipFill>
        <p:spPr bwMode="auto">
          <a:xfrm>
            <a:off x="683568" y="1056213"/>
            <a:ext cx="3384376" cy="5801788"/>
          </a:xfrm>
          <a:prstGeom prst="rect">
            <a:avLst/>
          </a:prstGeom>
          <a:noFill/>
          <a:ln w="9525">
            <a:noFill/>
            <a:miter lim="800000"/>
            <a:headEnd/>
            <a:tailEnd/>
          </a:ln>
        </p:spPr>
      </p:pic>
      <p:sp>
        <p:nvSpPr>
          <p:cNvPr id="5" name="雲 4"/>
          <p:cNvSpPr/>
          <p:nvPr/>
        </p:nvSpPr>
        <p:spPr>
          <a:xfrm>
            <a:off x="4139952" y="4293096"/>
            <a:ext cx="4680520" cy="2207738"/>
          </a:xfrm>
          <a:prstGeom prst="cloud">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どのような支援をすればいいのかという情報が欲しい</a:t>
            </a:r>
            <a:endParaRPr kumimoji="1" lang="en-US" altLang="ja-JP" sz="2800" dirty="0" smtClean="0">
              <a:solidFill>
                <a:schemeClr val="tx1"/>
              </a:solidFill>
            </a:endParaRPr>
          </a:p>
        </p:txBody>
      </p:sp>
      <p:sp>
        <p:nvSpPr>
          <p:cNvPr id="6" name="フローチャート : 書類 5"/>
          <p:cNvSpPr/>
          <p:nvPr/>
        </p:nvSpPr>
        <p:spPr>
          <a:xfrm>
            <a:off x="4067944" y="1988840"/>
            <a:ext cx="2293394" cy="1928256"/>
          </a:xfrm>
          <a:prstGeom prst="flowChartDocumen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1800" dirty="0" smtClean="0">
              <a:solidFill>
                <a:srgbClr val="000000"/>
              </a:solidFill>
            </a:endParaRPr>
          </a:p>
          <a:p>
            <a:pPr lvl="0" algn="ctr"/>
            <a:r>
              <a:rPr lang="ja-JP" altLang="en-US" sz="1800" b="1" dirty="0" smtClean="0">
                <a:solidFill>
                  <a:srgbClr val="000000"/>
                </a:solidFill>
              </a:rPr>
              <a:t>避難段階</a:t>
            </a:r>
            <a:endParaRPr lang="en-US" altLang="ja-JP" sz="1800" b="1" dirty="0" smtClean="0">
              <a:solidFill>
                <a:srgbClr val="000000"/>
              </a:solidFill>
            </a:endParaRPr>
          </a:p>
          <a:p>
            <a:pPr lvl="0" algn="ctr"/>
            <a:r>
              <a:rPr lang="ja-JP" altLang="en-US" sz="1800" dirty="0" smtClean="0">
                <a:solidFill>
                  <a:srgbClr val="000000"/>
                </a:solidFill>
              </a:rPr>
              <a:t>①</a:t>
            </a:r>
            <a:r>
              <a:rPr lang="ja-JP" altLang="en-US" sz="1800" dirty="0">
                <a:solidFill>
                  <a:srgbClr val="000000"/>
                </a:solidFill>
              </a:rPr>
              <a:t>一緒について行く</a:t>
            </a:r>
            <a:endParaRPr lang="en-US" altLang="ja-JP" sz="1800" dirty="0">
              <a:solidFill>
                <a:srgbClr val="000000"/>
              </a:solidFill>
            </a:endParaRPr>
          </a:p>
          <a:p>
            <a:pPr lvl="0" algn="ctr"/>
            <a:r>
              <a:rPr lang="ja-JP" altLang="en-US" sz="1800" dirty="0">
                <a:solidFill>
                  <a:srgbClr val="000000"/>
                </a:solidFill>
              </a:rPr>
              <a:t>②車いすで移動</a:t>
            </a:r>
            <a:endParaRPr lang="en-US" altLang="ja-JP" sz="1800" dirty="0">
              <a:solidFill>
                <a:srgbClr val="000000"/>
              </a:solidFill>
            </a:endParaRPr>
          </a:p>
          <a:p>
            <a:pPr lvl="0" algn="ctr"/>
            <a:r>
              <a:rPr lang="ja-JP" altLang="en-US" sz="1800" dirty="0">
                <a:solidFill>
                  <a:srgbClr val="000000"/>
                </a:solidFill>
              </a:rPr>
              <a:t>③担架で移動</a:t>
            </a:r>
            <a:endParaRPr lang="en-US" altLang="ja-JP" sz="1800" dirty="0">
              <a:solidFill>
                <a:srgbClr val="000000"/>
              </a:solidFill>
            </a:endParaRPr>
          </a:p>
          <a:p>
            <a:pPr lvl="0" algn="ctr"/>
            <a:r>
              <a:rPr lang="ja-JP" altLang="en-US" sz="1800" dirty="0">
                <a:solidFill>
                  <a:srgbClr val="000000"/>
                </a:solidFill>
              </a:rPr>
              <a:t>④その他の配慮</a:t>
            </a:r>
          </a:p>
          <a:p>
            <a:pPr algn="ctr"/>
            <a:endParaRPr kumimoji="1" lang="ja-JP" altLang="en-US" sz="1800" dirty="0" smtClean="0">
              <a:solidFill>
                <a:schemeClr val="tx1"/>
              </a:solidFill>
            </a:endParaRPr>
          </a:p>
        </p:txBody>
      </p:sp>
      <p:sp>
        <p:nvSpPr>
          <p:cNvPr id="7" name="フローチャート : 書類 6"/>
          <p:cNvSpPr/>
          <p:nvPr/>
        </p:nvSpPr>
        <p:spPr>
          <a:xfrm>
            <a:off x="6516216" y="1988840"/>
            <a:ext cx="2293394" cy="1928256"/>
          </a:xfrm>
          <a:prstGeom prst="flowChartDocument">
            <a:avLst/>
          </a:prstGeom>
          <a:solidFill>
            <a:schemeClr val="accent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ja-JP" sz="1800" dirty="0" smtClean="0">
              <a:solidFill>
                <a:srgbClr val="000000"/>
              </a:solidFill>
            </a:endParaRPr>
          </a:p>
          <a:p>
            <a:pPr lvl="0" algn="ctr"/>
            <a:r>
              <a:rPr lang="ja-JP" altLang="en-US" sz="1800" b="1" dirty="0" smtClean="0">
                <a:solidFill>
                  <a:srgbClr val="000000"/>
                </a:solidFill>
              </a:rPr>
              <a:t>避難後の配慮</a:t>
            </a:r>
            <a:endParaRPr lang="en-US" altLang="ja-JP" sz="1800" b="1" dirty="0" smtClean="0">
              <a:solidFill>
                <a:srgbClr val="000000"/>
              </a:solidFill>
            </a:endParaRPr>
          </a:p>
          <a:p>
            <a:pPr lvl="0" algn="ctr"/>
            <a:r>
              <a:rPr lang="ja-JP" altLang="en-US" sz="1800" dirty="0" smtClean="0">
                <a:solidFill>
                  <a:srgbClr val="000000"/>
                </a:solidFill>
              </a:rPr>
              <a:t>①投薬の継続</a:t>
            </a:r>
            <a:endParaRPr lang="en-US" altLang="ja-JP" sz="1800" dirty="0">
              <a:solidFill>
                <a:srgbClr val="000000"/>
              </a:solidFill>
            </a:endParaRPr>
          </a:p>
          <a:p>
            <a:pPr lvl="0" algn="ctr"/>
            <a:r>
              <a:rPr lang="ja-JP" altLang="en-US" sz="1800" dirty="0" smtClean="0">
                <a:solidFill>
                  <a:srgbClr val="000000"/>
                </a:solidFill>
              </a:rPr>
              <a:t>②介護の継続</a:t>
            </a:r>
            <a:endParaRPr lang="en-US" altLang="ja-JP" sz="1800" dirty="0">
              <a:solidFill>
                <a:srgbClr val="000000"/>
              </a:solidFill>
            </a:endParaRPr>
          </a:p>
          <a:p>
            <a:pPr lvl="0" algn="ctr"/>
            <a:r>
              <a:rPr lang="ja-JP" altLang="en-US" sz="1800" dirty="0" smtClean="0">
                <a:solidFill>
                  <a:srgbClr val="000000"/>
                </a:solidFill>
              </a:rPr>
              <a:t>③障害に対する配慮</a:t>
            </a:r>
            <a:endParaRPr lang="en-US" altLang="ja-JP" sz="1800" dirty="0">
              <a:solidFill>
                <a:srgbClr val="000000"/>
              </a:solidFill>
            </a:endParaRPr>
          </a:p>
          <a:p>
            <a:pPr lvl="0" algn="ctr"/>
            <a:r>
              <a:rPr lang="ja-JP" altLang="en-US" sz="1800" dirty="0" smtClean="0">
                <a:solidFill>
                  <a:srgbClr val="000000"/>
                </a:solidFill>
              </a:rPr>
              <a:t>④その他の配慮</a:t>
            </a:r>
            <a:endParaRPr lang="ja-JP" altLang="en-US" sz="1800" dirty="0">
              <a:solidFill>
                <a:srgbClr val="000000"/>
              </a:solidFill>
            </a:endParaRPr>
          </a:p>
          <a:p>
            <a:pPr algn="ctr"/>
            <a:endParaRPr kumimoji="1" lang="ja-JP" altLang="en-US" sz="18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台帳を作る意味</a:t>
            </a:r>
            <a:endParaRPr kumimoji="1" lang="ja-JP" altLang="en-US" dirty="0"/>
          </a:p>
        </p:txBody>
      </p:sp>
      <p:graphicFrame>
        <p:nvGraphicFramePr>
          <p:cNvPr id="4" name="コンテンツ プレースホルダ 3"/>
          <p:cNvGraphicFramePr>
            <a:graphicFrameLocks noGrp="1"/>
          </p:cNvGraphicFramePr>
          <p:nvPr>
            <p:ph idx="1"/>
          </p:nvPr>
        </p:nvGraphicFramePr>
        <p:xfrm>
          <a:off x="179512" y="1268760"/>
          <a:ext cx="8568952"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障害者に関する個人情報</a:t>
            </a:r>
            <a:endParaRPr kumimoji="1" lang="ja-JP" altLang="en-US" dirty="0"/>
          </a:p>
        </p:txBody>
      </p:sp>
      <p:sp>
        <p:nvSpPr>
          <p:cNvPr id="3" name="コンテンツ プレースホルダ 2"/>
          <p:cNvSpPr>
            <a:spLocks noGrp="1"/>
          </p:cNvSpPr>
          <p:nvPr>
            <p:ph idx="1"/>
          </p:nvPr>
        </p:nvSpPr>
        <p:spPr>
          <a:xfrm>
            <a:off x="0" y="1052736"/>
            <a:ext cx="8435975" cy="5632311"/>
          </a:xfrm>
        </p:spPr>
        <p:txBody>
          <a:bodyPr/>
          <a:lstStyle/>
          <a:p>
            <a:r>
              <a:rPr kumimoji="1" lang="ja-JP" altLang="en-US" dirty="0" smtClean="0"/>
              <a:t>東日本大震災後は、被災した障害者がどこに避難をしたのかが把握しにくかった</a:t>
            </a:r>
            <a:endParaRPr kumimoji="1" lang="en-US" altLang="ja-JP" dirty="0" smtClean="0"/>
          </a:p>
          <a:p>
            <a:endParaRPr lang="en-US" altLang="ja-JP" dirty="0" smtClean="0"/>
          </a:p>
          <a:p>
            <a:r>
              <a:rPr kumimoji="1" lang="ja-JP" altLang="en-US" dirty="0" smtClean="0"/>
              <a:t>ＪＤＦふくしま（日本障害フォーラム）は、市町村から障害者の個人情報を提供してもらい、障害者の把握に努めている</a:t>
            </a:r>
            <a:endParaRPr kumimoji="1" lang="en-US" altLang="ja-JP" dirty="0" smtClean="0"/>
          </a:p>
          <a:p>
            <a:endParaRPr lang="en-US" altLang="ja-JP" dirty="0" smtClean="0"/>
          </a:p>
          <a:p>
            <a:r>
              <a:rPr kumimoji="1" lang="ja-JP" altLang="en-US" dirty="0" smtClean="0"/>
              <a:t>高齢者よりセンシティブな情報であるがゆえに、配慮が必要</a:t>
            </a:r>
            <a:endParaRPr kumimoji="1" lang="en-US" altLang="ja-JP" dirty="0" smtClean="0"/>
          </a:p>
          <a:p>
            <a:endParaRPr lang="en-US" altLang="ja-JP" dirty="0" smtClean="0"/>
          </a:p>
          <a:p>
            <a:r>
              <a:rPr kumimoji="1" lang="ja-JP" altLang="en-US" dirty="0" smtClean="0"/>
              <a:t>普段から、地域と障害者との交流が肝要</a:t>
            </a:r>
            <a:endParaRPr kumimoji="1" lang="en-US" altLang="ja-JP" dirty="0" smtClean="0"/>
          </a:p>
          <a:p>
            <a:endParaRPr lang="en-US" altLang="ja-JP" dirty="0" smtClean="0"/>
          </a:p>
          <a:p>
            <a:r>
              <a:rPr kumimoji="1" lang="ja-JP" altLang="en-US" dirty="0" smtClean="0"/>
              <a:t>普段から、地域と事業者との交流が肝要</a:t>
            </a:r>
            <a:endParaRPr kumimoji="1" lang="en-US" altLang="ja-JP" dirty="0" smtClean="0"/>
          </a:p>
          <a:p>
            <a:endParaRPr lang="en-US" altLang="ja-JP" dirty="0" smtClean="0"/>
          </a:p>
          <a:p>
            <a:r>
              <a:rPr kumimoji="1" lang="ja-JP" altLang="en-US" dirty="0" smtClean="0"/>
              <a:t>普段から、障害者・事業者同士の交流も肝要</a:t>
            </a:r>
            <a:endParaRPr kumimoji="1" lang="ja-JP" altLang="en-US" dirty="0"/>
          </a:p>
        </p:txBody>
      </p:sp>
      <p:sp>
        <p:nvSpPr>
          <p:cNvPr id="4" name="雲 3"/>
          <p:cNvSpPr/>
          <p:nvPr/>
        </p:nvSpPr>
        <p:spPr>
          <a:xfrm>
            <a:off x="5508104" y="4869160"/>
            <a:ext cx="3816424" cy="1656184"/>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smtClean="0">
                <a:solidFill>
                  <a:schemeClr val="tx1"/>
                </a:solidFill>
              </a:rPr>
              <a:t>社協や自立支援協議会による連携強化が課題</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意味のある避難訓練</a:t>
            </a:r>
            <a:endParaRPr kumimoji="1" lang="ja-JP" altLang="en-US" dirty="0"/>
          </a:p>
        </p:txBody>
      </p:sp>
      <p:sp>
        <p:nvSpPr>
          <p:cNvPr id="3" name="コンテンツ プレースホルダ 2"/>
          <p:cNvSpPr>
            <a:spLocks noGrp="1"/>
          </p:cNvSpPr>
          <p:nvPr>
            <p:ph idx="1"/>
          </p:nvPr>
        </p:nvSpPr>
        <p:spPr>
          <a:xfrm>
            <a:off x="250825" y="1484312"/>
            <a:ext cx="8435975" cy="4007251"/>
          </a:xfrm>
        </p:spPr>
        <p:txBody>
          <a:bodyPr/>
          <a:lstStyle/>
          <a:p>
            <a:r>
              <a:rPr kumimoji="1" lang="ja-JP" altLang="en-US" dirty="0" smtClean="0"/>
              <a:t>儀式的な避難訓練に終わってはいけない</a:t>
            </a:r>
            <a:endParaRPr kumimoji="1" lang="en-US" altLang="ja-JP" dirty="0" smtClean="0"/>
          </a:p>
          <a:p>
            <a:endParaRPr lang="en-US" altLang="ja-JP" dirty="0" smtClean="0"/>
          </a:p>
          <a:p>
            <a:r>
              <a:rPr kumimoji="1" lang="ja-JP" altLang="en-US" dirty="0" smtClean="0"/>
              <a:t>本当に、車いすやリヤカーで要援護者を運べるのか？</a:t>
            </a:r>
            <a:endParaRPr kumimoji="1" lang="en-US" altLang="ja-JP" dirty="0" smtClean="0"/>
          </a:p>
          <a:p>
            <a:endParaRPr lang="en-US" altLang="ja-JP" dirty="0" smtClean="0"/>
          </a:p>
          <a:p>
            <a:r>
              <a:rPr lang="ja-JP" altLang="en-US" smtClean="0"/>
              <a:t>介護福祉士を呼んで避難訓練 </a:t>
            </a:r>
            <a:endParaRPr kumimoji="1" lang="en-US" altLang="ja-JP" dirty="0" smtClean="0"/>
          </a:p>
          <a:p>
            <a:endParaRPr lang="en-US" altLang="ja-JP" dirty="0" smtClean="0"/>
          </a:p>
          <a:p>
            <a:r>
              <a:rPr kumimoji="1" lang="ja-JP" altLang="en-US" dirty="0" smtClean="0"/>
              <a:t>避難訓練時における保険の加入</a:t>
            </a:r>
            <a:endParaRPr kumimoji="1" lang="en-US" altLang="ja-JP" dirty="0" smtClean="0"/>
          </a:p>
          <a:p>
            <a:endParaRPr lang="en-US" altLang="ja-JP" dirty="0" smtClean="0"/>
          </a:p>
          <a:p>
            <a:r>
              <a:rPr kumimoji="1" lang="ja-JP" altLang="en-US" dirty="0" smtClean="0"/>
              <a:t>ほかの地域イベントとの協賛（長いものには巻かれろ）</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348" y="2928934"/>
            <a:ext cx="7772400" cy="1200329"/>
          </a:xfrm>
        </p:spPr>
        <p:txBody>
          <a:bodyPr/>
          <a:lstStyle/>
          <a:p>
            <a:r>
              <a:rPr lang="en-US" altLang="ja-JP" smtClean="0"/>
              <a:t>Ⅲ</a:t>
            </a:r>
            <a:r>
              <a:rPr lang="ja-JP" altLang="en-US" smtClean="0"/>
              <a:t>　災害後</a:t>
            </a:r>
            <a:r>
              <a:rPr lang="ja-JP" altLang="en-US" dirty="0" smtClean="0"/>
              <a:t>における対応</a:t>
            </a:r>
            <a:r>
              <a:rPr lang="en-US" altLang="ja-JP" dirty="0" smtClean="0"/>
              <a:t/>
            </a:r>
            <a:br>
              <a:rPr lang="en-US" altLang="ja-JP" dirty="0" smtClean="0"/>
            </a:br>
            <a:endParaRPr kumimoji="1" lang="ja-JP" altLang="en-US" dirty="0"/>
          </a:p>
        </p:txBody>
      </p:sp>
      <p:sp>
        <p:nvSpPr>
          <p:cNvPr id="3" name="テキスト プレースホルダ 2"/>
          <p:cNvSpPr>
            <a:spLocks noGrp="1"/>
          </p:cNvSpPr>
          <p:nvPr>
            <p:ph type="body" idx="1"/>
          </p:nvPr>
        </p:nvSpPr>
        <p:spPr/>
        <p:txBody>
          <a:bodyPr/>
          <a:lstStyle/>
          <a:p>
            <a:endParaRPr kumimoji="1"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災害時におけるソーシャルワーカーの役割とは</a:t>
            </a:r>
            <a:r>
              <a:rPr kumimoji="1" lang="en-US" altLang="ja-JP" dirty="0" smtClean="0"/>
              <a:t>…</a:t>
            </a:r>
            <a:endParaRPr kumimoji="1" lang="ja-JP" altLang="en-US" dirty="0"/>
          </a:p>
        </p:txBody>
      </p:sp>
      <p:pic>
        <p:nvPicPr>
          <p:cNvPr id="1026" name="Picture 2" descr="C:\Documents and Settings\山崎栄一\デスクトップ\パワポマスター\クリップアート\j0431615.png"/>
          <p:cNvPicPr>
            <a:picLocks noChangeAspect="1" noChangeArrowheads="1"/>
          </p:cNvPicPr>
          <p:nvPr/>
        </p:nvPicPr>
        <p:blipFill>
          <a:blip r:embed="rId3" cstate="print"/>
          <a:srcRect/>
          <a:stretch>
            <a:fillRect/>
          </a:stretch>
        </p:blipFill>
        <p:spPr bwMode="auto">
          <a:xfrm>
            <a:off x="755576" y="2442592"/>
            <a:ext cx="1202432" cy="1202432"/>
          </a:xfrm>
          <a:prstGeom prst="rect">
            <a:avLst/>
          </a:prstGeom>
          <a:noFill/>
        </p:spPr>
      </p:pic>
      <p:sp>
        <p:nvSpPr>
          <p:cNvPr id="8" name="角丸四角形 7"/>
          <p:cNvSpPr/>
          <p:nvPr/>
        </p:nvSpPr>
        <p:spPr>
          <a:xfrm>
            <a:off x="539552" y="1196752"/>
            <a:ext cx="3240360" cy="4320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相談業務（災害ソーシャルワーク）</a:t>
            </a:r>
            <a:endParaRPr kumimoji="1" lang="ja-JP" altLang="en-US" sz="1600" dirty="0">
              <a:solidFill>
                <a:schemeClr val="tx1"/>
              </a:solidFill>
            </a:endParaRPr>
          </a:p>
        </p:txBody>
      </p:sp>
      <p:sp>
        <p:nvSpPr>
          <p:cNvPr id="10" name="角丸四角形 9"/>
          <p:cNvSpPr/>
          <p:nvPr/>
        </p:nvSpPr>
        <p:spPr>
          <a:xfrm>
            <a:off x="539552" y="4509120"/>
            <a:ext cx="3096344" cy="43204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支援業務の改善要求・政策提言</a:t>
            </a:r>
            <a:endParaRPr kumimoji="1" lang="ja-JP" altLang="en-US" sz="1600" dirty="0">
              <a:solidFill>
                <a:schemeClr val="tx1"/>
              </a:solidFill>
            </a:endParaRPr>
          </a:p>
        </p:txBody>
      </p:sp>
      <p:pic>
        <p:nvPicPr>
          <p:cNvPr id="1028" name="Picture 4" descr="C:\Documents and Settings\山崎栄一\デスクトップ\パワポマスター\クリップアート\j0250716.wmf"/>
          <p:cNvPicPr>
            <a:picLocks noChangeAspect="1" noChangeArrowheads="1"/>
          </p:cNvPicPr>
          <p:nvPr/>
        </p:nvPicPr>
        <p:blipFill>
          <a:blip r:embed="rId4" cstate="print"/>
          <a:srcRect/>
          <a:stretch>
            <a:fillRect/>
          </a:stretch>
        </p:blipFill>
        <p:spPr bwMode="auto">
          <a:xfrm>
            <a:off x="5868144" y="5141512"/>
            <a:ext cx="1296144" cy="1021179"/>
          </a:xfrm>
          <a:prstGeom prst="rect">
            <a:avLst/>
          </a:prstGeom>
          <a:noFill/>
        </p:spPr>
      </p:pic>
      <p:sp>
        <p:nvSpPr>
          <p:cNvPr id="12" name="フローチャート : 複数書類 11"/>
          <p:cNvSpPr/>
          <p:nvPr/>
        </p:nvSpPr>
        <p:spPr>
          <a:xfrm>
            <a:off x="6012160" y="1268760"/>
            <a:ext cx="1872208" cy="79208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被災者支援制度</a:t>
            </a:r>
            <a:endParaRPr kumimoji="1" lang="en-US" altLang="ja-JP" sz="1600" dirty="0" smtClean="0">
              <a:solidFill>
                <a:schemeClr val="tx1"/>
              </a:solidFill>
            </a:endParaRPr>
          </a:p>
          <a:p>
            <a:pPr algn="ctr"/>
            <a:r>
              <a:rPr lang="ja-JP" altLang="en-US" sz="1400" dirty="0" smtClean="0">
                <a:solidFill>
                  <a:schemeClr val="tx1"/>
                </a:solidFill>
              </a:rPr>
              <a:t>（減免含む）</a:t>
            </a:r>
            <a:endParaRPr kumimoji="1" lang="ja-JP" altLang="en-US" sz="1400" dirty="0">
              <a:solidFill>
                <a:schemeClr val="tx1"/>
              </a:solidFill>
            </a:endParaRPr>
          </a:p>
        </p:txBody>
      </p:sp>
      <p:sp>
        <p:nvSpPr>
          <p:cNvPr id="13" name="フローチャート : 複数書類 12"/>
          <p:cNvSpPr/>
          <p:nvPr/>
        </p:nvSpPr>
        <p:spPr>
          <a:xfrm>
            <a:off x="6012160" y="2132856"/>
            <a:ext cx="1872208" cy="79208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医療・福祉制度</a:t>
            </a:r>
            <a:endParaRPr kumimoji="1" lang="ja-JP" altLang="en-US" sz="1600" dirty="0">
              <a:solidFill>
                <a:schemeClr val="tx1"/>
              </a:solidFill>
            </a:endParaRPr>
          </a:p>
        </p:txBody>
      </p:sp>
      <p:sp>
        <p:nvSpPr>
          <p:cNvPr id="14" name="フローチャート : 複数書類 13"/>
          <p:cNvSpPr/>
          <p:nvPr/>
        </p:nvSpPr>
        <p:spPr>
          <a:xfrm>
            <a:off x="6012160" y="2996952"/>
            <a:ext cx="1872208" cy="79208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教育・就労制度</a:t>
            </a:r>
            <a:endParaRPr kumimoji="1" lang="ja-JP" altLang="en-US" sz="1600" dirty="0">
              <a:solidFill>
                <a:schemeClr val="tx1"/>
              </a:solidFill>
            </a:endParaRPr>
          </a:p>
        </p:txBody>
      </p:sp>
      <p:sp>
        <p:nvSpPr>
          <p:cNvPr id="15" name="テキスト ボックス 14"/>
          <p:cNvSpPr txBox="1"/>
          <p:nvPr/>
        </p:nvSpPr>
        <p:spPr>
          <a:xfrm>
            <a:off x="5796136" y="6381328"/>
            <a:ext cx="2088232" cy="338554"/>
          </a:xfrm>
          <a:prstGeom prst="rect">
            <a:avLst/>
          </a:prstGeom>
          <a:noFill/>
        </p:spPr>
        <p:txBody>
          <a:bodyPr wrap="square" rtlCol="0">
            <a:spAutoFit/>
          </a:bodyPr>
          <a:lstStyle/>
          <a:p>
            <a:r>
              <a:rPr kumimoji="1" lang="ja-JP" altLang="en-US" sz="1600" dirty="0" smtClean="0"/>
              <a:t>立法・行政機関</a:t>
            </a:r>
            <a:endParaRPr kumimoji="1" lang="ja-JP" altLang="en-US" sz="1600" dirty="0"/>
          </a:p>
        </p:txBody>
      </p:sp>
      <p:sp>
        <p:nvSpPr>
          <p:cNvPr id="16" name="テキスト ボックス 15"/>
          <p:cNvSpPr txBox="1"/>
          <p:nvPr/>
        </p:nvSpPr>
        <p:spPr>
          <a:xfrm>
            <a:off x="3347864" y="3717032"/>
            <a:ext cx="1224136" cy="584775"/>
          </a:xfrm>
          <a:prstGeom prst="rect">
            <a:avLst/>
          </a:prstGeom>
          <a:noFill/>
        </p:spPr>
        <p:txBody>
          <a:bodyPr wrap="square" rtlCol="0">
            <a:spAutoFit/>
          </a:bodyPr>
          <a:lstStyle/>
          <a:p>
            <a:r>
              <a:rPr kumimoji="1" lang="ja-JP" altLang="en-US" sz="1600" dirty="0" smtClean="0"/>
              <a:t>ソーシャルワーカー</a:t>
            </a:r>
            <a:endParaRPr kumimoji="1" lang="ja-JP" altLang="en-US" sz="1600" dirty="0"/>
          </a:p>
        </p:txBody>
      </p:sp>
      <p:sp>
        <p:nvSpPr>
          <p:cNvPr id="18" name="テキスト ボックス 17"/>
          <p:cNvSpPr txBox="1"/>
          <p:nvPr/>
        </p:nvSpPr>
        <p:spPr>
          <a:xfrm>
            <a:off x="827584" y="3717032"/>
            <a:ext cx="936104" cy="338554"/>
          </a:xfrm>
          <a:prstGeom prst="rect">
            <a:avLst/>
          </a:prstGeom>
          <a:noFill/>
        </p:spPr>
        <p:txBody>
          <a:bodyPr wrap="square" rtlCol="0">
            <a:spAutoFit/>
          </a:bodyPr>
          <a:lstStyle/>
          <a:p>
            <a:r>
              <a:rPr kumimoji="1" lang="ja-JP" altLang="en-US" sz="1600" dirty="0" smtClean="0"/>
              <a:t>被災者</a:t>
            </a:r>
            <a:endParaRPr kumimoji="1" lang="ja-JP" altLang="en-US" sz="1600" dirty="0"/>
          </a:p>
        </p:txBody>
      </p:sp>
      <p:sp>
        <p:nvSpPr>
          <p:cNvPr id="19" name="フローチャート : 複数書類 18"/>
          <p:cNvSpPr/>
          <p:nvPr/>
        </p:nvSpPr>
        <p:spPr>
          <a:xfrm>
            <a:off x="6012160" y="3861048"/>
            <a:ext cx="1872208" cy="792088"/>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その他の法制度</a:t>
            </a:r>
            <a:endParaRPr kumimoji="1" lang="en-US" altLang="ja-JP" sz="1600" dirty="0" smtClean="0">
              <a:solidFill>
                <a:schemeClr val="tx1"/>
              </a:solidFill>
            </a:endParaRPr>
          </a:p>
          <a:p>
            <a:pPr algn="ctr"/>
            <a:r>
              <a:rPr lang="ja-JP" altLang="en-US" sz="1400" dirty="0" smtClean="0">
                <a:solidFill>
                  <a:schemeClr val="tx1"/>
                </a:solidFill>
              </a:rPr>
              <a:t>（法律相談一般）</a:t>
            </a:r>
            <a:endParaRPr kumimoji="1" lang="ja-JP" altLang="en-US" sz="1400" dirty="0">
              <a:solidFill>
                <a:schemeClr val="tx1"/>
              </a:solidFill>
            </a:endParaRPr>
          </a:p>
        </p:txBody>
      </p:sp>
      <p:cxnSp>
        <p:nvCxnSpPr>
          <p:cNvPr id="21" name="直線矢印コネクタ 20"/>
          <p:cNvCxnSpPr>
            <a:stCxn id="1026" idx="3"/>
          </p:cNvCxnSpPr>
          <p:nvPr/>
        </p:nvCxnSpPr>
        <p:spPr>
          <a:xfrm>
            <a:off x="1958008" y="3043808"/>
            <a:ext cx="1461864" cy="7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endCxn id="12" idx="1"/>
          </p:cNvCxnSpPr>
          <p:nvPr/>
        </p:nvCxnSpPr>
        <p:spPr>
          <a:xfrm flipV="1">
            <a:off x="4493146" y="1664804"/>
            <a:ext cx="1519014" cy="13864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endCxn id="13" idx="1"/>
          </p:cNvCxnSpPr>
          <p:nvPr/>
        </p:nvCxnSpPr>
        <p:spPr>
          <a:xfrm flipV="1">
            <a:off x="4493146" y="2528900"/>
            <a:ext cx="1519014" cy="522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14" idx="1"/>
          </p:cNvCxnSpPr>
          <p:nvPr/>
        </p:nvCxnSpPr>
        <p:spPr>
          <a:xfrm>
            <a:off x="4493146" y="3051237"/>
            <a:ext cx="1519014" cy="3417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endCxn id="19" idx="1"/>
          </p:cNvCxnSpPr>
          <p:nvPr/>
        </p:nvCxnSpPr>
        <p:spPr>
          <a:xfrm>
            <a:off x="4493146" y="3051237"/>
            <a:ext cx="1519014" cy="12058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endCxn id="1028" idx="1"/>
          </p:cNvCxnSpPr>
          <p:nvPr/>
        </p:nvCxnSpPr>
        <p:spPr>
          <a:xfrm flipV="1">
            <a:off x="2699792" y="5652102"/>
            <a:ext cx="3168352" cy="485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547664" y="6228601"/>
            <a:ext cx="1224136" cy="584775"/>
          </a:xfrm>
          <a:prstGeom prst="rect">
            <a:avLst/>
          </a:prstGeom>
          <a:noFill/>
        </p:spPr>
        <p:txBody>
          <a:bodyPr wrap="square" rtlCol="0">
            <a:spAutoFit/>
          </a:bodyPr>
          <a:lstStyle/>
          <a:p>
            <a:r>
              <a:rPr kumimoji="1" lang="ja-JP" altLang="en-US" sz="1600" dirty="0" smtClean="0"/>
              <a:t>ソーシャルワーカー</a:t>
            </a:r>
            <a:endParaRPr kumimoji="1" lang="ja-JP" altLang="en-US" sz="1600" dirty="0"/>
          </a:p>
        </p:txBody>
      </p:sp>
      <p:pic>
        <p:nvPicPr>
          <p:cNvPr id="87043" name="Picture 3" descr="C:\Documents and Settings\山崎栄一\デスクトップ\パワポマスター\クリップアート\j0433954.png"/>
          <p:cNvPicPr>
            <a:picLocks noChangeAspect="1" noChangeArrowheads="1"/>
          </p:cNvPicPr>
          <p:nvPr/>
        </p:nvPicPr>
        <p:blipFill>
          <a:blip r:embed="rId5" cstate="print"/>
          <a:srcRect/>
          <a:stretch>
            <a:fillRect/>
          </a:stretch>
        </p:blipFill>
        <p:spPr bwMode="auto">
          <a:xfrm>
            <a:off x="3419872" y="2564904"/>
            <a:ext cx="1080120" cy="1080120"/>
          </a:xfrm>
          <a:prstGeom prst="rect">
            <a:avLst/>
          </a:prstGeom>
          <a:noFill/>
        </p:spPr>
      </p:pic>
      <p:pic>
        <p:nvPicPr>
          <p:cNvPr id="28" name="Picture 3" descr="C:\Documents and Settings\山崎栄一\デスクトップ\パワポマスター\クリップアート\j0433954.png"/>
          <p:cNvPicPr>
            <a:picLocks noChangeAspect="1" noChangeArrowheads="1"/>
          </p:cNvPicPr>
          <p:nvPr/>
        </p:nvPicPr>
        <p:blipFill>
          <a:blip r:embed="rId5" cstate="print"/>
          <a:srcRect/>
          <a:stretch>
            <a:fillRect/>
          </a:stretch>
        </p:blipFill>
        <p:spPr bwMode="auto">
          <a:xfrm>
            <a:off x="1403648" y="5157192"/>
            <a:ext cx="1080120" cy="108012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雲 2"/>
          <p:cNvSpPr/>
          <p:nvPr/>
        </p:nvSpPr>
        <p:spPr>
          <a:xfrm>
            <a:off x="395536" y="4841776"/>
            <a:ext cx="4067944" cy="2016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果たして、被災者の人たちは読みこなすことが出来るのだろうか？</a:t>
            </a:r>
            <a:endParaRPr kumimoji="1" lang="ja-JP" altLang="en-US" sz="2000" dirty="0">
              <a:solidFill>
                <a:schemeClr val="tx1"/>
              </a:solidFill>
            </a:endParaRPr>
          </a:p>
        </p:txBody>
      </p:sp>
      <p:pic>
        <p:nvPicPr>
          <p:cNvPr id="86021" name="Picture 5"/>
          <p:cNvPicPr>
            <a:picLocks noChangeAspect="1" noChangeArrowheads="1"/>
          </p:cNvPicPr>
          <p:nvPr/>
        </p:nvPicPr>
        <p:blipFill>
          <a:blip r:embed="rId4" cstate="print"/>
          <a:srcRect/>
          <a:stretch>
            <a:fillRect/>
          </a:stretch>
        </p:blipFill>
        <p:spPr bwMode="auto">
          <a:xfrm>
            <a:off x="2951570" y="521851"/>
            <a:ext cx="2916574" cy="4140000"/>
          </a:xfrm>
          <a:prstGeom prst="rect">
            <a:avLst/>
          </a:prstGeom>
          <a:noFill/>
          <a:ln w="9525">
            <a:noFill/>
            <a:miter lim="800000"/>
            <a:headEnd/>
            <a:tailEnd/>
          </a:ln>
        </p:spPr>
      </p:pic>
      <p:pic>
        <p:nvPicPr>
          <p:cNvPr id="247810" name="Picture 2"/>
          <p:cNvPicPr>
            <a:picLocks noChangeAspect="1" noChangeArrowheads="1"/>
          </p:cNvPicPr>
          <p:nvPr/>
        </p:nvPicPr>
        <p:blipFill>
          <a:blip r:embed="rId5" cstate="print"/>
          <a:srcRect/>
          <a:stretch>
            <a:fillRect/>
          </a:stretch>
        </p:blipFill>
        <p:spPr bwMode="auto">
          <a:xfrm>
            <a:off x="5898378" y="521851"/>
            <a:ext cx="2922094" cy="4140000"/>
          </a:xfrm>
          <a:prstGeom prst="rect">
            <a:avLst/>
          </a:prstGeom>
          <a:noFill/>
          <a:ln w="9525">
            <a:noFill/>
            <a:miter lim="800000"/>
            <a:headEnd/>
            <a:tailEnd/>
          </a:ln>
        </p:spPr>
      </p:pic>
      <p:sp>
        <p:nvSpPr>
          <p:cNvPr id="5" name="雲 4"/>
          <p:cNvSpPr/>
          <p:nvPr/>
        </p:nvSpPr>
        <p:spPr>
          <a:xfrm>
            <a:off x="4644008" y="4725144"/>
            <a:ext cx="4320480" cy="201622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何気ない会話の中から、被災者の制度的な</a:t>
            </a:r>
            <a:endParaRPr kumimoji="1" lang="en-US" altLang="ja-JP" sz="2000" dirty="0" smtClean="0">
              <a:solidFill>
                <a:schemeClr val="tx1"/>
              </a:solidFill>
            </a:endParaRPr>
          </a:p>
          <a:p>
            <a:pPr algn="ctr"/>
            <a:r>
              <a:rPr kumimoji="1" lang="ja-JP" altLang="en-US" sz="2000" dirty="0" smtClean="0">
                <a:solidFill>
                  <a:schemeClr val="tx1"/>
                </a:solidFill>
              </a:rPr>
              <a:t>ニーズを把握するスキルが求められている！！</a:t>
            </a:r>
            <a:endParaRPr kumimoji="1" lang="ja-JP" altLang="en-US" sz="2000" dirty="0">
              <a:solidFill>
                <a:schemeClr val="tx1"/>
              </a:solidFill>
            </a:endParaRPr>
          </a:p>
        </p:txBody>
      </p:sp>
      <p:graphicFrame>
        <p:nvGraphicFramePr>
          <p:cNvPr id="247811" name="Object 3"/>
          <p:cNvGraphicFramePr>
            <a:graphicFrameLocks noChangeAspect="1"/>
          </p:cNvGraphicFramePr>
          <p:nvPr/>
        </p:nvGraphicFramePr>
        <p:xfrm>
          <a:off x="179512" y="692696"/>
          <a:ext cx="2735535" cy="3873084"/>
        </p:xfrm>
        <a:graphic>
          <a:graphicData uri="http://schemas.openxmlformats.org/presentationml/2006/ole">
            <p:oleObj spid="_x0000_s415746" name="Acrobat Document" r:id="rId6" imgW="6275160" imgH="8880120" progId="AcroExch.Document.7">
              <p:embed/>
            </p:oleObj>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災害時における福祉事業者</a:t>
            </a:r>
            <a:endParaRPr kumimoji="1" lang="ja-JP" altLang="en-US" dirty="0"/>
          </a:p>
        </p:txBody>
      </p:sp>
      <p:graphicFrame>
        <p:nvGraphicFramePr>
          <p:cNvPr id="6" name="コンテンツ プレースホルダ 5"/>
          <p:cNvGraphicFramePr>
            <a:graphicFrameLocks noGrp="1"/>
          </p:cNvGraphicFramePr>
          <p:nvPr>
            <p:ph idx="1"/>
          </p:nvPr>
        </p:nvGraphicFramePr>
        <p:xfrm>
          <a:off x="827584" y="1700808"/>
          <a:ext cx="7560840"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雲 6"/>
          <p:cNvSpPr/>
          <p:nvPr/>
        </p:nvSpPr>
        <p:spPr>
          <a:xfrm>
            <a:off x="1259632" y="4509120"/>
            <a:ext cx="6048672" cy="2088232"/>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rPr>
              <a:t>受け入れパターン</a:t>
            </a:r>
            <a:endParaRPr kumimoji="1" lang="en-US" altLang="ja-JP" sz="2800" dirty="0" smtClean="0">
              <a:solidFill>
                <a:schemeClr val="tx1"/>
              </a:solidFill>
            </a:endParaRPr>
          </a:p>
          <a:p>
            <a:pPr algn="ctr"/>
            <a:r>
              <a:rPr kumimoji="1" lang="ja-JP" altLang="en-US" sz="2800" dirty="0" smtClean="0">
                <a:solidFill>
                  <a:schemeClr val="tx1"/>
                </a:solidFill>
              </a:rPr>
              <a:t>と</a:t>
            </a:r>
            <a:endParaRPr kumimoji="1" lang="en-US" altLang="ja-JP" sz="2800" dirty="0" smtClean="0">
              <a:solidFill>
                <a:schemeClr val="tx1"/>
              </a:solidFill>
            </a:endParaRPr>
          </a:p>
          <a:p>
            <a:pPr algn="ctr"/>
            <a:r>
              <a:rPr lang="ja-JP" altLang="en-US" sz="2800" dirty="0" smtClean="0">
                <a:solidFill>
                  <a:schemeClr val="tx1"/>
                </a:solidFill>
              </a:rPr>
              <a:t>被災したパターンを想定</a:t>
            </a:r>
            <a:endParaRPr kumimoji="1" lang="ja-JP" altLang="en-US" sz="2800" dirty="0" smtClean="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50825" y="460375"/>
            <a:ext cx="8424863" cy="523220"/>
          </a:xfrm>
        </p:spPr>
        <p:txBody>
          <a:bodyPr/>
          <a:lstStyle/>
          <a:p>
            <a:r>
              <a:rPr kumimoji="1" lang="ja-JP" altLang="en-US" dirty="0" smtClean="0"/>
              <a:t>鶴見区における取り組み</a:t>
            </a:r>
            <a:endParaRPr kumimoji="1" lang="ja-JP" altLang="en-US" dirty="0"/>
          </a:p>
        </p:txBody>
      </p:sp>
      <p:graphicFrame>
        <p:nvGraphicFramePr>
          <p:cNvPr id="6" name="コンテンツ プレースホルダ 5"/>
          <p:cNvGraphicFramePr>
            <a:graphicFrameLocks noGrp="1"/>
          </p:cNvGraphicFramePr>
          <p:nvPr>
            <p:ph idx="1"/>
          </p:nvPr>
        </p:nvGraphicFramePr>
        <p:xfrm>
          <a:off x="250825" y="1484313"/>
          <a:ext cx="8435975"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入所施設の事業所</a:t>
            </a:r>
            <a:r>
              <a:rPr kumimoji="1" lang="en-US" altLang="ja-JP" dirty="0" smtClean="0"/>
              <a:t>―</a:t>
            </a:r>
            <a:r>
              <a:rPr kumimoji="1" lang="ja-JP" altLang="en-US" dirty="0" smtClean="0"/>
              <a:t>受入パターン</a:t>
            </a:r>
            <a:endParaRPr kumimoji="1" lang="ja-JP" altLang="en-US" dirty="0"/>
          </a:p>
        </p:txBody>
      </p:sp>
      <p:pic>
        <p:nvPicPr>
          <p:cNvPr id="4" name="Picture 3" descr="C:\Documents and Settings\山崎栄一\デスクトップ\パワポマスター\クリップアート\建物\j0431627.png"/>
          <p:cNvPicPr>
            <a:picLocks noGrp="1" noChangeAspect="1" noChangeArrowheads="1"/>
          </p:cNvPicPr>
          <p:nvPr>
            <p:ph idx="1"/>
          </p:nvPr>
        </p:nvPicPr>
        <p:blipFill>
          <a:blip r:embed="rId3" cstate="print"/>
          <a:srcRect/>
          <a:stretch>
            <a:fillRect/>
          </a:stretch>
        </p:blipFill>
        <p:spPr bwMode="auto">
          <a:xfrm>
            <a:off x="4352641" y="2617167"/>
            <a:ext cx="888430" cy="888430"/>
          </a:xfrm>
          <a:prstGeom prst="rect">
            <a:avLst/>
          </a:prstGeom>
          <a:noFill/>
        </p:spPr>
      </p:pic>
      <p:pic>
        <p:nvPicPr>
          <p:cNvPr id="6"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1979712" y="1844824"/>
            <a:ext cx="670490" cy="670490"/>
          </a:xfrm>
          <a:prstGeom prst="rect">
            <a:avLst/>
          </a:prstGeom>
          <a:noFill/>
        </p:spPr>
      </p:pic>
      <p:sp>
        <p:nvSpPr>
          <p:cNvPr id="7" name="テキスト ボックス 6"/>
          <p:cNvSpPr txBox="1"/>
          <p:nvPr/>
        </p:nvSpPr>
        <p:spPr>
          <a:xfrm>
            <a:off x="1763688" y="2546663"/>
            <a:ext cx="1152128" cy="523220"/>
          </a:xfrm>
          <a:prstGeom prst="rect">
            <a:avLst/>
          </a:prstGeom>
          <a:noFill/>
        </p:spPr>
        <p:txBody>
          <a:bodyPr wrap="square" rtlCol="0">
            <a:spAutoFit/>
          </a:bodyPr>
          <a:lstStyle/>
          <a:p>
            <a:r>
              <a:rPr lang="ja-JP" altLang="en-US" sz="1400" dirty="0" smtClean="0">
                <a:solidFill>
                  <a:srgbClr val="000000"/>
                </a:solidFill>
              </a:rPr>
              <a:t>地域の要援護者</a:t>
            </a:r>
            <a:endParaRPr lang="ja-JP" altLang="en-US" sz="1400" dirty="0">
              <a:solidFill>
                <a:srgbClr val="000000"/>
              </a:solidFill>
            </a:endParaRPr>
          </a:p>
        </p:txBody>
      </p:sp>
      <p:pic>
        <p:nvPicPr>
          <p:cNvPr id="8"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5269662" y="2759679"/>
            <a:ext cx="670490" cy="670490"/>
          </a:xfrm>
          <a:prstGeom prst="rect">
            <a:avLst/>
          </a:prstGeom>
          <a:noFill/>
        </p:spPr>
      </p:pic>
      <p:sp>
        <p:nvSpPr>
          <p:cNvPr id="9" name="テキスト ボックス 8"/>
          <p:cNvSpPr txBox="1"/>
          <p:nvPr/>
        </p:nvSpPr>
        <p:spPr>
          <a:xfrm>
            <a:off x="5220072" y="3461518"/>
            <a:ext cx="769670" cy="307777"/>
          </a:xfrm>
          <a:prstGeom prst="rect">
            <a:avLst/>
          </a:prstGeom>
          <a:noFill/>
        </p:spPr>
        <p:txBody>
          <a:bodyPr wrap="square" rtlCol="0">
            <a:spAutoFit/>
          </a:bodyPr>
          <a:lstStyle/>
          <a:p>
            <a:r>
              <a:rPr lang="ja-JP" altLang="en-US" sz="1400" dirty="0" smtClean="0">
                <a:solidFill>
                  <a:srgbClr val="000000"/>
                </a:solidFill>
              </a:rPr>
              <a:t>入所者</a:t>
            </a:r>
            <a:endParaRPr lang="ja-JP" altLang="en-US" sz="1400" dirty="0">
              <a:solidFill>
                <a:srgbClr val="000000"/>
              </a:solidFill>
            </a:endParaRPr>
          </a:p>
        </p:txBody>
      </p:sp>
      <p:sp>
        <p:nvSpPr>
          <p:cNvPr id="16" name="テキスト ボックス 15"/>
          <p:cNvSpPr txBox="1"/>
          <p:nvPr/>
        </p:nvSpPr>
        <p:spPr>
          <a:xfrm>
            <a:off x="4400812" y="3553271"/>
            <a:ext cx="769670" cy="307777"/>
          </a:xfrm>
          <a:prstGeom prst="rect">
            <a:avLst/>
          </a:prstGeom>
          <a:noFill/>
        </p:spPr>
        <p:txBody>
          <a:bodyPr wrap="square" rtlCol="0">
            <a:spAutoFit/>
          </a:bodyPr>
          <a:lstStyle/>
          <a:p>
            <a:r>
              <a:rPr lang="ja-JP" altLang="en-US" sz="1400" dirty="0" smtClean="0">
                <a:solidFill>
                  <a:srgbClr val="000000"/>
                </a:solidFill>
              </a:rPr>
              <a:t>事業所</a:t>
            </a:r>
            <a:endParaRPr lang="ja-JP" altLang="en-US" sz="1400" dirty="0">
              <a:solidFill>
                <a:srgbClr val="000000"/>
              </a:solidFill>
            </a:endParaRPr>
          </a:p>
        </p:txBody>
      </p:sp>
      <p:sp>
        <p:nvSpPr>
          <p:cNvPr id="19" name="右矢印 18"/>
          <p:cNvSpPr/>
          <p:nvPr/>
        </p:nvSpPr>
        <p:spPr>
          <a:xfrm>
            <a:off x="2987824" y="2762686"/>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0" name="角丸四角形 19"/>
          <p:cNvSpPr/>
          <p:nvPr/>
        </p:nvSpPr>
        <p:spPr>
          <a:xfrm>
            <a:off x="3923928" y="2060848"/>
            <a:ext cx="2592288" cy="194421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1" name="角丸四角形 20"/>
          <p:cNvSpPr/>
          <p:nvPr/>
        </p:nvSpPr>
        <p:spPr>
          <a:xfrm>
            <a:off x="4644008" y="1916832"/>
            <a:ext cx="1080120" cy="28803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施設内</a:t>
            </a:r>
          </a:p>
        </p:txBody>
      </p:sp>
      <p:sp>
        <p:nvSpPr>
          <p:cNvPr id="22" name="テキスト ボックス 21"/>
          <p:cNvSpPr txBox="1"/>
          <p:nvPr/>
        </p:nvSpPr>
        <p:spPr>
          <a:xfrm>
            <a:off x="3059832" y="2996952"/>
            <a:ext cx="576064" cy="307777"/>
          </a:xfrm>
          <a:prstGeom prst="rect">
            <a:avLst/>
          </a:prstGeom>
          <a:noFill/>
        </p:spPr>
        <p:txBody>
          <a:bodyPr wrap="square" rtlCol="0">
            <a:spAutoFit/>
          </a:bodyPr>
          <a:lstStyle/>
          <a:p>
            <a:r>
              <a:rPr lang="ja-JP" altLang="en-US" sz="1400" dirty="0" smtClean="0">
                <a:solidFill>
                  <a:srgbClr val="000000"/>
                </a:solidFill>
              </a:rPr>
              <a:t>受入</a:t>
            </a:r>
            <a:endParaRPr lang="ja-JP" altLang="en-US" sz="1400" dirty="0">
              <a:solidFill>
                <a:srgbClr val="000000"/>
              </a:solidFill>
            </a:endParaRPr>
          </a:p>
        </p:txBody>
      </p:sp>
      <p:pic>
        <p:nvPicPr>
          <p:cNvPr id="34"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1968503" y="2996952"/>
            <a:ext cx="670490" cy="670490"/>
          </a:xfrm>
          <a:prstGeom prst="rect">
            <a:avLst/>
          </a:prstGeom>
          <a:noFill/>
        </p:spPr>
      </p:pic>
      <p:sp>
        <p:nvSpPr>
          <p:cNvPr id="35" name="テキスト ボックス 34"/>
          <p:cNvSpPr txBox="1"/>
          <p:nvPr/>
        </p:nvSpPr>
        <p:spPr>
          <a:xfrm>
            <a:off x="1763688" y="3698791"/>
            <a:ext cx="1080120" cy="523220"/>
          </a:xfrm>
          <a:prstGeom prst="rect">
            <a:avLst/>
          </a:prstGeom>
          <a:noFill/>
        </p:spPr>
        <p:txBody>
          <a:bodyPr wrap="square" rtlCol="0">
            <a:spAutoFit/>
          </a:bodyPr>
          <a:lstStyle/>
          <a:p>
            <a:r>
              <a:rPr lang="ja-JP" altLang="en-US" sz="1400" dirty="0" smtClean="0">
                <a:solidFill>
                  <a:srgbClr val="000000"/>
                </a:solidFill>
              </a:rPr>
              <a:t>他の事業所の利用者</a:t>
            </a:r>
            <a:endParaRPr lang="ja-JP" altLang="en-US" sz="1400" dirty="0">
              <a:solidFill>
                <a:srgbClr val="000000"/>
              </a:solidFill>
            </a:endParaRPr>
          </a:p>
        </p:txBody>
      </p:sp>
      <p:pic>
        <p:nvPicPr>
          <p:cNvPr id="36"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1872409" y="5085184"/>
            <a:ext cx="888430" cy="888430"/>
          </a:xfrm>
          <a:prstGeom prst="rect">
            <a:avLst/>
          </a:prstGeom>
          <a:noFill/>
          <a:ln w="9525">
            <a:noFill/>
            <a:miter lim="800000"/>
            <a:headEnd/>
            <a:tailEnd/>
          </a:ln>
        </p:spPr>
      </p:pic>
      <p:sp>
        <p:nvSpPr>
          <p:cNvPr id="37" name="テキスト ボックス 36"/>
          <p:cNvSpPr txBox="1"/>
          <p:nvPr/>
        </p:nvSpPr>
        <p:spPr>
          <a:xfrm>
            <a:off x="1763688" y="6021288"/>
            <a:ext cx="1105873" cy="307777"/>
          </a:xfrm>
          <a:prstGeom prst="rect">
            <a:avLst/>
          </a:prstGeom>
          <a:noFill/>
        </p:spPr>
        <p:txBody>
          <a:bodyPr wrap="square" rtlCol="0">
            <a:spAutoFit/>
          </a:bodyPr>
          <a:lstStyle/>
          <a:p>
            <a:r>
              <a:rPr lang="ja-JP" altLang="en-US" sz="1400" dirty="0" smtClean="0">
                <a:solidFill>
                  <a:srgbClr val="000000"/>
                </a:solidFill>
              </a:rPr>
              <a:t>他の事業所</a:t>
            </a:r>
            <a:endParaRPr lang="ja-JP" altLang="en-US" sz="1400" dirty="0">
              <a:solidFill>
                <a:srgbClr val="000000"/>
              </a:solidFill>
            </a:endParaRPr>
          </a:p>
        </p:txBody>
      </p:sp>
      <p:cxnSp>
        <p:nvCxnSpPr>
          <p:cNvPr id="38" name="直線矢印コネクタ 37"/>
          <p:cNvCxnSpPr/>
          <p:nvPr/>
        </p:nvCxnSpPr>
        <p:spPr>
          <a:xfrm rot="5400000">
            <a:off x="3038132" y="3954756"/>
            <a:ext cx="1440160" cy="1252744"/>
          </a:xfrm>
          <a:prstGeom prst="straightConnector1">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40" name="雲 39"/>
          <p:cNvSpPr/>
          <p:nvPr/>
        </p:nvSpPr>
        <p:spPr>
          <a:xfrm>
            <a:off x="4427984" y="4797152"/>
            <a:ext cx="2160240"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他の事業所の連携が必要</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入所施設の事業所</a:t>
            </a:r>
            <a:r>
              <a:rPr kumimoji="1" lang="en-US" altLang="ja-JP" dirty="0" smtClean="0"/>
              <a:t>―</a:t>
            </a:r>
            <a:r>
              <a:rPr kumimoji="1" lang="ja-JP" altLang="en-US" dirty="0" smtClean="0"/>
              <a:t>被災パターン</a:t>
            </a:r>
            <a:endParaRPr kumimoji="1" lang="ja-JP" altLang="en-US" dirty="0"/>
          </a:p>
        </p:txBody>
      </p:sp>
      <p:pic>
        <p:nvPicPr>
          <p:cNvPr id="17"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6444208" y="3760584"/>
            <a:ext cx="888430" cy="888430"/>
          </a:xfrm>
          <a:prstGeom prst="rect">
            <a:avLst/>
          </a:prstGeom>
          <a:noFill/>
          <a:ln w="9525">
            <a:noFill/>
            <a:miter lim="800000"/>
            <a:headEnd/>
            <a:tailEnd/>
          </a:ln>
        </p:spPr>
      </p:pic>
      <p:sp>
        <p:nvSpPr>
          <p:cNvPr id="18" name="テキスト ボックス 17"/>
          <p:cNvSpPr txBox="1"/>
          <p:nvPr/>
        </p:nvSpPr>
        <p:spPr>
          <a:xfrm>
            <a:off x="6492378" y="4696688"/>
            <a:ext cx="1103958" cy="523220"/>
          </a:xfrm>
          <a:prstGeom prst="rect">
            <a:avLst/>
          </a:prstGeom>
          <a:noFill/>
        </p:spPr>
        <p:txBody>
          <a:bodyPr wrap="square" rtlCol="0">
            <a:spAutoFit/>
          </a:bodyPr>
          <a:lstStyle/>
          <a:p>
            <a:r>
              <a:rPr lang="ja-JP" altLang="en-US" sz="1400" dirty="0" smtClean="0">
                <a:solidFill>
                  <a:srgbClr val="000000"/>
                </a:solidFill>
              </a:rPr>
              <a:t>別の事業所</a:t>
            </a:r>
            <a:endParaRPr lang="en-US" altLang="ja-JP" sz="1400" dirty="0" smtClean="0">
              <a:solidFill>
                <a:srgbClr val="000000"/>
              </a:solidFill>
            </a:endParaRPr>
          </a:p>
          <a:p>
            <a:r>
              <a:rPr lang="ja-JP" altLang="en-US" sz="1400" dirty="0" smtClean="0">
                <a:solidFill>
                  <a:srgbClr val="000000"/>
                </a:solidFill>
              </a:rPr>
              <a:t>福祉避難所</a:t>
            </a:r>
            <a:endParaRPr lang="ja-JP" altLang="en-US" sz="1400" dirty="0">
              <a:solidFill>
                <a:srgbClr val="000000"/>
              </a:solidFill>
            </a:endParaRPr>
          </a:p>
        </p:txBody>
      </p:sp>
      <p:pic>
        <p:nvPicPr>
          <p:cNvPr id="23"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2480433" y="3976027"/>
            <a:ext cx="888430" cy="888430"/>
          </a:xfrm>
          <a:prstGeom prst="rect">
            <a:avLst/>
          </a:prstGeom>
          <a:noFill/>
          <a:ln w="9525">
            <a:noFill/>
            <a:miter lim="800000"/>
            <a:headEnd/>
            <a:tailEnd/>
          </a:ln>
        </p:spPr>
      </p:pic>
      <p:pic>
        <p:nvPicPr>
          <p:cNvPr id="24"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3397454" y="4118539"/>
            <a:ext cx="670490" cy="670490"/>
          </a:xfrm>
          <a:prstGeom prst="rect">
            <a:avLst/>
          </a:prstGeom>
          <a:noFill/>
        </p:spPr>
      </p:pic>
      <p:sp>
        <p:nvSpPr>
          <p:cNvPr id="25" name="テキスト ボックス 24"/>
          <p:cNvSpPr txBox="1"/>
          <p:nvPr/>
        </p:nvSpPr>
        <p:spPr>
          <a:xfrm>
            <a:off x="3347864" y="4820378"/>
            <a:ext cx="769670" cy="307777"/>
          </a:xfrm>
          <a:prstGeom prst="rect">
            <a:avLst/>
          </a:prstGeom>
          <a:noFill/>
        </p:spPr>
        <p:txBody>
          <a:bodyPr wrap="square" rtlCol="0">
            <a:spAutoFit/>
          </a:bodyPr>
          <a:lstStyle/>
          <a:p>
            <a:r>
              <a:rPr lang="ja-JP" altLang="en-US" sz="1400" dirty="0" smtClean="0">
                <a:solidFill>
                  <a:srgbClr val="000000"/>
                </a:solidFill>
              </a:rPr>
              <a:t>入所者</a:t>
            </a:r>
            <a:endParaRPr lang="ja-JP" altLang="en-US" sz="1400" dirty="0">
              <a:solidFill>
                <a:srgbClr val="000000"/>
              </a:solidFill>
            </a:endParaRPr>
          </a:p>
        </p:txBody>
      </p:sp>
      <p:sp>
        <p:nvSpPr>
          <p:cNvPr id="26" name="テキスト ボックス 25"/>
          <p:cNvSpPr txBox="1"/>
          <p:nvPr/>
        </p:nvSpPr>
        <p:spPr>
          <a:xfrm>
            <a:off x="2528604" y="4912131"/>
            <a:ext cx="769670" cy="307777"/>
          </a:xfrm>
          <a:prstGeom prst="rect">
            <a:avLst/>
          </a:prstGeom>
          <a:noFill/>
        </p:spPr>
        <p:txBody>
          <a:bodyPr wrap="square" rtlCol="0">
            <a:spAutoFit/>
          </a:bodyPr>
          <a:lstStyle/>
          <a:p>
            <a:r>
              <a:rPr lang="ja-JP" altLang="en-US" sz="1400" dirty="0" smtClean="0">
                <a:solidFill>
                  <a:srgbClr val="000000"/>
                </a:solidFill>
              </a:rPr>
              <a:t>事業所</a:t>
            </a:r>
            <a:endParaRPr lang="ja-JP" altLang="en-US" sz="1400" dirty="0">
              <a:solidFill>
                <a:srgbClr val="000000"/>
              </a:solidFill>
            </a:endParaRPr>
          </a:p>
        </p:txBody>
      </p:sp>
      <p:sp>
        <p:nvSpPr>
          <p:cNvPr id="27" name="角丸四角形 26"/>
          <p:cNvSpPr/>
          <p:nvPr/>
        </p:nvSpPr>
        <p:spPr>
          <a:xfrm>
            <a:off x="2051720" y="3347700"/>
            <a:ext cx="2592288" cy="194421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8" name="角丸四角形 27"/>
          <p:cNvSpPr/>
          <p:nvPr/>
        </p:nvSpPr>
        <p:spPr>
          <a:xfrm>
            <a:off x="2771800" y="3203684"/>
            <a:ext cx="1080120" cy="28803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施設内</a:t>
            </a:r>
          </a:p>
        </p:txBody>
      </p:sp>
      <p:sp>
        <p:nvSpPr>
          <p:cNvPr id="29" name="AutoShape 12"/>
          <p:cNvSpPr>
            <a:spLocks noChangeArrowheads="1"/>
          </p:cNvSpPr>
          <p:nvPr/>
        </p:nvSpPr>
        <p:spPr bwMode="auto">
          <a:xfrm>
            <a:off x="1619672" y="3563724"/>
            <a:ext cx="1368152" cy="932756"/>
          </a:xfrm>
          <a:prstGeom prst="irregularSeal1">
            <a:avLst/>
          </a:prstGeom>
          <a:solidFill>
            <a:srgbClr val="FF0000"/>
          </a:solidFill>
          <a:ln w="9525" algn="ctr">
            <a:solidFill>
              <a:schemeClr val="tx1"/>
            </a:solidFill>
            <a:miter lim="800000"/>
            <a:headEnd/>
            <a:tailEnd/>
          </a:ln>
        </p:spPr>
        <p:txBody>
          <a:bodyPr wrap="none" anchor="ctr"/>
          <a:lstStyle/>
          <a:p>
            <a:r>
              <a:rPr lang="ja-JP" altLang="en-US" sz="2000" dirty="0" smtClean="0">
                <a:latin typeface="Arial" charset="0"/>
              </a:rPr>
              <a:t>被災</a:t>
            </a:r>
            <a:endParaRPr lang="ja-JP" altLang="en-US" sz="2000" dirty="0">
              <a:latin typeface="Arial" charset="0"/>
            </a:endParaRPr>
          </a:p>
        </p:txBody>
      </p:sp>
      <p:sp>
        <p:nvSpPr>
          <p:cNvPr id="30" name="右矢印 29"/>
          <p:cNvSpPr/>
          <p:nvPr/>
        </p:nvSpPr>
        <p:spPr>
          <a:xfrm>
            <a:off x="5292080" y="3933056"/>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31" name="テキスト ボックス 30"/>
          <p:cNvSpPr txBox="1"/>
          <p:nvPr/>
        </p:nvSpPr>
        <p:spPr>
          <a:xfrm>
            <a:off x="5364088" y="4167322"/>
            <a:ext cx="576064" cy="307777"/>
          </a:xfrm>
          <a:prstGeom prst="rect">
            <a:avLst/>
          </a:prstGeom>
          <a:noFill/>
        </p:spPr>
        <p:txBody>
          <a:bodyPr wrap="square" rtlCol="0">
            <a:spAutoFit/>
          </a:bodyPr>
          <a:lstStyle/>
          <a:p>
            <a:r>
              <a:rPr lang="ja-JP" altLang="en-US" sz="1400" dirty="0" smtClean="0">
                <a:solidFill>
                  <a:srgbClr val="000000"/>
                </a:solidFill>
              </a:rPr>
              <a:t>受入</a:t>
            </a:r>
            <a:endParaRPr lang="ja-JP" altLang="en-US" sz="1400" dirty="0">
              <a:solidFill>
                <a:srgbClr val="000000"/>
              </a:solidFill>
            </a:endParaRPr>
          </a:p>
        </p:txBody>
      </p:sp>
      <p:sp>
        <p:nvSpPr>
          <p:cNvPr id="33" name="テキスト ボックス 32"/>
          <p:cNvSpPr txBox="1"/>
          <p:nvPr/>
        </p:nvSpPr>
        <p:spPr>
          <a:xfrm>
            <a:off x="539552" y="2708920"/>
            <a:ext cx="1872208" cy="369332"/>
          </a:xfrm>
          <a:prstGeom prst="rect">
            <a:avLst/>
          </a:prstGeom>
          <a:noFill/>
        </p:spPr>
        <p:txBody>
          <a:bodyPr wrap="square" rtlCol="0">
            <a:spAutoFit/>
          </a:bodyPr>
          <a:lstStyle/>
          <a:p>
            <a:r>
              <a:rPr kumimoji="1" lang="ja-JP" altLang="en-US" sz="1800" dirty="0" smtClean="0"/>
              <a:t>自然災害</a:t>
            </a:r>
            <a:r>
              <a:rPr kumimoji="1" lang="en-US" altLang="ja-JP" sz="1800" dirty="0" smtClean="0"/>
              <a:t>or</a:t>
            </a:r>
            <a:r>
              <a:rPr lang="ja-JP" altLang="en-US" sz="1800" dirty="0" smtClean="0"/>
              <a:t>火災</a:t>
            </a:r>
            <a:endParaRPr kumimoji="1" lang="ja-JP" altLang="en-US" sz="1800" dirty="0" smtClean="0"/>
          </a:p>
        </p:txBody>
      </p:sp>
      <p:cxnSp>
        <p:nvCxnSpPr>
          <p:cNvPr id="37" name="直線矢印コネクタ 36"/>
          <p:cNvCxnSpPr/>
          <p:nvPr/>
        </p:nvCxnSpPr>
        <p:spPr>
          <a:xfrm rot="10800000">
            <a:off x="4283968" y="4725144"/>
            <a:ext cx="2016224" cy="1588"/>
          </a:xfrm>
          <a:prstGeom prst="straightConnector1">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8" name="雲 37"/>
          <p:cNvSpPr/>
          <p:nvPr/>
        </p:nvSpPr>
        <p:spPr>
          <a:xfrm>
            <a:off x="4355976" y="5517232"/>
            <a:ext cx="2448272"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他の事業所との連携が必要</a:t>
            </a:r>
          </a:p>
        </p:txBody>
      </p:sp>
      <p:sp>
        <p:nvSpPr>
          <p:cNvPr id="19" name="右矢印 18"/>
          <p:cNvSpPr/>
          <p:nvPr/>
        </p:nvSpPr>
        <p:spPr>
          <a:xfrm>
            <a:off x="5292080" y="3212976"/>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0" name="テキスト ボックス 19"/>
          <p:cNvSpPr txBox="1"/>
          <p:nvPr/>
        </p:nvSpPr>
        <p:spPr>
          <a:xfrm>
            <a:off x="5364088" y="2924944"/>
            <a:ext cx="576064" cy="307777"/>
          </a:xfrm>
          <a:prstGeom prst="rect">
            <a:avLst/>
          </a:prstGeom>
          <a:noFill/>
        </p:spPr>
        <p:txBody>
          <a:bodyPr wrap="square" rtlCol="0">
            <a:spAutoFit/>
          </a:bodyPr>
          <a:lstStyle/>
          <a:p>
            <a:r>
              <a:rPr lang="ja-JP" altLang="en-US" sz="1400" dirty="0" smtClean="0">
                <a:solidFill>
                  <a:srgbClr val="000000"/>
                </a:solidFill>
              </a:rPr>
              <a:t>避難</a:t>
            </a:r>
            <a:endParaRPr lang="ja-JP" altLang="en-US" sz="1400" dirty="0">
              <a:solidFill>
                <a:srgbClr val="000000"/>
              </a:solidFill>
            </a:endParaRPr>
          </a:p>
        </p:txBody>
      </p:sp>
      <p:pic>
        <p:nvPicPr>
          <p:cNvPr id="464898" name="Picture 2" descr="C:\Documents and Settings\山崎栄一\デスクトップ\パワポマスター\クリップアート\j0431641.png"/>
          <p:cNvPicPr>
            <a:picLocks noChangeAspect="1" noChangeArrowheads="1"/>
          </p:cNvPicPr>
          <p:nvPr/>
        </p:nvPicPr>
        <p:blipFill>
          <a:blip r:embed="rId5" cstate="print"/>
          <a:srcRect/>
          <a:stretch>
            <a:fillRect/>
          </a:stretch>
        </p:blipFill>
        <p:spPr bwMode="auto">
          <a:xfrm>
            <a:off x="6516216" y="2636912"/>
            <a:ext cx="785242" cy="785242"/>
          </a:xfrm>
          <a:prstGeom prst="rect">
            <a:avLst/>
          </a:prstGeom>
          <a:noFill/>
        </p:spPr>
      </p:pic>
      <p:sp>
        <p:nvSpPr>
          <p:cNvPr id="21" name="テキスト ボックス 20"/>
          <p:cNvSpPr txBox="1"/>
          <p:nvPr/>
        </p:nvSpPr>
        <p:spPr>
          <a:xfrm>
            <a:off x="6156176" y="2113692"/>
            <a:ext cx="1440160" cy="523220"/>
          </a:xfrm>
          <a:prstGeom prst="rect">
            <a:avLst/>
          </a:prstGeom>
          <a:noFill/>
        </p:spPr>
        <p:txBody>
          <a:bodyPr wrap="square" rtlCol="0">
            <a:spAutoFit/>
          </a:bodyPr>
          <a:lstStyle/>
          <a:p>
            <a:r>
              <a:rPr lang="ja-JP" altLang="en-US" sz="1400" dirty="0" smtClean="0">
                <a:solidFill>
                  <a:srgbClr val="000000"/>
                </a:solidFill>
              </a:rPr>
              <a:t>地域住民による避難支援</a:t>
            </a:r>
            <a:endParaRPr lang="ja-JP" altLang="en-US" sz="1400" dirty="0">
              <a:solidFill>
                <a:srgbClr val="000000"/>
              </a:solidFill>
            </a:endParaRPr>
          </a:p>
        </p:txBody>
      </p:sp>
      <p:sp>
        <p:nvSpPr>
          <p:cNvPr id="22" name="雲 21"/>
          <p:cNvSpPr/>
          <p:nvPr/>
        </p:nvSpPr>
        <p:spPr>
          <a:xfrm>
            <a:off x="4355976" y="1268760"/>
            <a:ext cx="2160240"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地域住民との連携が必要</a:t>
            </a:r>
          </a:p>
        </p:txBody>
      </p:sp>
      <p:sp>
        <p:nvSpPr>
          <p:cNvPr id="32" name="横巻き 31"/>
          <p:cNvSpPr/>
          <p:nvPr/>
        </p:nvSpPr>
        <p:spPr>
          <a:xfrm>
            <a:off x="6588224" y="620688"/>
            <a:ext cx="2160240" cy="1152128"/>
          </a:xfrm>
          <a:prstGeom prst="horizontalScroll">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韓国</a:t>
            </a:r>
            <a:r>
              <a:rPr kumimoji="1" lang="ja-JP" altLang="en-US" sz="1600" smtClean="0">
                <a:solidFill>
                  <a:schemeClr val="tx1"/>
                </a:solidFill>
              </a:rPr>
              <a:t>の介護施設の事例が参考になる</a:t>
            </a:r>
            <a:endParaRPr kumimoji="1" lang="ja-JP" altLang="en-US" sz="1600" dirty="0" smtClean="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通所施設の事業所</a:t>
            </a:r>
            <a:r>
              <a:rPr kumimoji="1" lang="en-US" altLang="ja-JP" dirty="0" smtClean="0"/>
              <a:t>―</a:t>
            </a:r>
            <a:r>
              <a:rPr kumimoji="1" lang="ja-JP" altLang="en-US" dirty="0" smtClean="0"/>
              <a:t>受入パターン</a:t>
            </a:r>
            <a:endParaRPr kumimoji="1" lang="ja-JP" altLang="en-US" dirty="0"/>
          </a:p>
        </p:txBody>
      </p:sp>
      <p:pic>
        <p:nvPicPr>
          <p:cNvPr id="4" name="Picture 3" descr="C:\Documents and Settings\山崎栄一\デスクトップ\パワポマスター\クリップアート\建物\j0431627.png"/>
          <p:cNvPicPr>
            <a:picLocks noGrp="1" noChangeAspect="1" noChangeArrowheads="1"/>
          </p:cNvPicPr>
          <p:nvPr>
            <p:ph idx="1"/>
          </p:nvPr>
        </p:nvPicPr>
        <p:blipFill>
          <a:blip r:embed="rId3" cstate="print"/>
          <a:srcRect/>
          <a:stretch>
            <a:fillRect/>
          </a:stretch>
        </p:blipFill>
        <p:spPr bwMode="auto">
          <a:xfrm>
            <a:off x="2880521" y="2905199"/>
            <a:ext cx="888430" cy="888430"/>
          </a:xfrm>
          <a:prstGeom prst="rect">
            <a:avLst/>
          </a:prstGeom>
          <a:noFill/>
        </p:spPr>
      </p:pic>
      <p:pic>
        <p:nvPicPr>
          <p:cNvPr id="6"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1032399" y="1843901"/>
            <a:ext cx="670490" cy="670490"/>
          </a:xfrm>
          <a:prstGeom prst="rect">
            <a:avLst/>
          </a:prstGeom>
          <a:noFill/>
        </p:spPr>
      </p:pic>
      <p:sp>
        <p:nvSpPr>
          <p:cNvPr id="7" name="テキスト ボックス 6"/>
          <p:cNvSpPr txBox="1"/>
          <p:nvPr/>
        </p:nvSpPr>
        <p:spPr>
          <a:xfrm>
            <a:off x="899592" y="2493477"/>
            <a:ext cx="1080120" cy="523220"/>
          </a:xfrm>
          <a:prstGeom prst="rect">
            <a:avLst/>
          </a:prstGeom>
          <a:noFill/>
        </p:spPr>
        <p:txBody>
          <a:bodyPr wrap="square" rtlCol="0">
            <a:spAutoFit/>
          </a:bodyPr>
          <a:lstStyle/>
          <a:p>
            <a:r>
              <a:rPr lang="ja-JP" altLang="en-US" sz="1400" dirty="0" smtClean="0">
                <a:solidFill>
                  <a:srgbClr val="000000"/>
                </a:solidFill>
              </a:rPr>
              <a:t>地域の要援護者</a:t>
            </a:r>
            <a:endParaRPr lang="ja-JP" altLang="en-US" sz="1400" dirty="0">
              <a:solidFill>
                <a:srgbClr val="000000"/>
              </a:solidFill>
            </a:endParaRPr>
          </a:p>
        </p:txBody>
      </p:sp>
      <p:pic>
        <p:nvPicPr>
          <p:cNvPr id="8"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4788024" y="1772816"/>
            <a:ext cx="670490" cy="670490"/>
          </a:xfrm>
          <a:prstGeom prst="rect">
            <a:avLst/>
          </a:prstGeom>
          <a:noFill/>
        </p:spPr>
      </p:pic>
      <p:sp>
        <p:nvSpPr>
          <p:cNvPr id="9" name="テキスト ボックス 8"/>
          <p:cNvSpPr txBox="1"/>
          <p:nvPr/>
        </p:nvSpPr>
        <p:spPr>
          <a:xfrm>
            <a:off x="4738434" y="2474655"/>
            <a:ext cx="769670" cy="307777"/>
          </a:xfrm>
          <a:prstGeom prst="rect">
            <a:avLst/>
          </a:prstGeom>
          <a:noFill/>
        </p:spPr>
        <p:txBody>
          <a:bodyPr wrap="square" rtlCol="0">
            <a:spAutoFit/>
          </a:bodyPr>
          <a:lstStyle/>
          <a:p>
            <a:r>
              <a:rPr lang="ja-JP" altLang="en-US" sz="1400" dirty="0" smtClean="0">
                <a:solidFill>
                  <a:srgbClr val="000000"/>
                </a:solidFill>
              </a:rPr>
              <a:t>利用者</a:t>
            </a:r>
            <a:endParaRPr lang="ja-JP" altLang="en-US" sz="1400" dirty="0">
              <a:solidFill>
                <a:srgbClr val="000000"/>
              </a:solidFill>
            </a:endParaRPr>
          </a:p>
        </p:txBody>
      </p:sp>
      <p:sp>
        <p:nvSpPr>
          <p:cNvPr id="10" name="フローチャート : 代替処理 9"/>
          <p:cNvSpPr/>
          <p:nvPr/>
        </p:nvSpPr>
        <p:spPr>
          <a:xfrm>
            <a:off x="611560" y="1268760"/>
            <a:ext cx="5400600" cy="4248472"/>
          </a:xfrm>
          <a:prstGeom prst="flowChartAlternateProcess">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pic>
        <p:nvPicPr>
          <p:cNvPr id="11"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6588224" y="5444301"/>
            <a:ext cx="670490" cy="670490"/>
          </a:xfrm>
          <a:prstGeom prst="rect">
            <a:avLst/>
          </a:prstGeom>
          <a:noFill/>
        </p:spPr>
      </p:pic>
      <p:sp>
        <p:nvSpPr>
          <p:cNvPr id="12" name="テキスト ボックス 11"/>
          <p:cNvSpPr txBox="1"/>
          <p:nvPr/>
        </p:nvSpPr>
        <p:spPr>
          <a:xfrm>
            <a:off x="6516216" y="6146140"/>
            <a:ext cx="936104" cy="523220"/>
          </a:xfrm>
          <a:prstGeom prst="rect">
            <a:avLst/>
          </a:prstGeom>
          <a:noFill/>
        </p:spPr>
        <p:txBody>
          <a:bodyPr wrap="square" rtlCol="0">
            <a:spAutoFit/>
          </a:bodyPr>
          <a:lstStyle/>
          <a:p>
            <a:r>
              <a:rPr lang="ja-JP" altLang="en-US" sz="1400" dirty="0" smtClean="0">
                <a:solidFill>
                  <a:srgbClr val="000000"/>
                </a:solidFill>
              </a:rPr>
              <a:t>地域外の</a:t>
            </a:r>
            <a:endParaRPr lang="en-US" altLang="ja-JP" sz="1400" dirty="0" smtClean="0">
              <a:solidFill>
                <a:srgbClr val="000000"/>
              </a:solidFill>
            </a:endParaRPr>
          </a:p>
          <a:p>
            <a:r>
              <a:rPr lang="ja-JP" altLang="en-US" sz="1400" dirty="0" smtClean="0">
                <a:solidFill>
                  <a:srgbClr val="000000"/>
                </a:solidFill>
              </a:rPr>
              <a:t>利用者</a:t>
            </a:r>
            <a:endParaRPr lang="ja-JP" altLang="en-US" sz="1400" dirty="0">
              <a:solidFill>
                <a:srgbClr val="000000"/>
              </a:solidFill>
            </a:endParaRPr>
          </a:p>
        </p:txBody>
      </p:sp>
      <p:sp>
        <p:nvSpPr>
          <p:cNvPr id="13" name="角丸四角形 12"/>
          <p:cNvSpPr/>
          <p:nvPr/>
        </p:nvSpPr>
        <p:spPr>
          <a:xfrm>
            <a:off x="2771800" y="1124744"/>
            <a:ext cx="1080120" cy="28803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地域内</a:t>
            </a:r>
          </a:p>
        </p:txBody>
      </p:sp>
      <p:pic>
        <p:nvPicPr>
          <p:cNvPr id="14"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1032399" y="4076149"/>
            <a:ext cx="670490" cy="670490"/>
          </a:xfrm>
          <a:prstGeom prst="rect">
            <a:avLst/>
          </a:prstGeom>
          <a:noFill/>
        </p:spPr>
      </p:pic>
      <p:sp>
        <p:nvSpPr>
          <p:cNvPr id="15" name="テキスト ボックス 14"/>
          <p:cNvSpPr txBox="1"/>
          <p:nvPr/>
        </p:nvSpPr>
        <p:spPr>
          <a:xfrm>
            <a:off x="827584" y="4777988"/>
            <a:ext cx="1080120" cy="523220"/>
          </a:xfrm>
          <a:prstGeom prst="rect">
            <a:avLst/>
          </a:prstGeom>
          <a:noFill/>
        </p:spPr>
        <p:txBody>
          <a:bodyPr wrap="square" rtlCol="0">
            <a:spAutoFit/>
          </a:bodyPr>
          <a:lstStyle/>
          <a:p>
            <a:r>
              <a:rPr lang="ja-JP" altLang="en-US" sz="1400" dirty="0" smtClean="0">
                <a:solidFill>
                  <a:srgbClr val="000000"/>
                </a:solidFill>
              </a:rPr>
              <a:t>他の事業所の利用者</a:t>
            </a:r>
            <a:endParaRPr lang="ja-JP" altLang="en-US" sz="1400" dirty="0">
              <a:solidFill>
                <a:srgbClr val="000000"/>
              </a:solidFill>
            </a:endParaRPr>
          </a:p>
        </p:txBody>
      </p:sp>
      <p:sp>
        <p:nvSpPr>
          <p:cNvPr id="16" name="テキスト ボックス 15"/>
          <p:cNvSpPr txBox="1"/>
          <p:nvPr/>
        </p:nvSpPr>
        <p:spPr>
          <a:xfrm>
            <a:off x="2939901" y="3841303"/>
            <a:ext cx="769670" cy="307777"/>
          </a:xfrm>
          <a:prstGeom prst="rect">
            <a:avLst/>
          </a:prstGeom>
          <a:noFill/>
        </p:spPr>
        <p:txBody>
          <a:bodyPr wrap="square" rtlCol="0">
            <a:spAutoFit/>
          </a:bodyPr>
          <a:lstStyle/>
          <a:p>
            <a:r>
              <a:rPr lang="ja-JP" altLang="en-US" sz="1400" dirty="0" smtClean="0">
                <a:solidFill>
                  <a:srgbClr val="000000"/>
                </a:solidFill>
              </a:rPr>
              <a:t>事業所</a:t>
            </a:r>
            <a:endParaRPr lang="ja-JP" altLang="en-US" sz="1400" dirty="0">
              <a:solidFill>
                <a:srgbClr val="000000"/>
              </a:solidFill>
            </a:endParaRPr>
          </a:p>
        </p:txBody>
      </p:sp>
      <p:pic>
        <p:nvPicPr>
          <p:cNvPr id="17"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6516216" y="3068960"/>
            <a:ext cx="888430" cy="888430"/>
          </a:xfrm>
          <a:prstGeom prst="rect">
            <a:avLst/>
          </a:prstGeom>
          <a:noFill/>
          <a:ln w="9525">
            <a:noFill/>
            <a:miter lim="800000"/>
            <a:headEnd/>
            <a:tailEnd/>
          </a:ln>
        </p:spPr>
      </p:pic>
      <p:sp>
        <p:nvSpPr>
          <p:cNvPr id="18" name="テキスト ボックス 17"/>
          <p:cNvSpPr txBox="1"/>
          <p:nvPr/>
        </p:nvSpPr>
        <p:spPr>
          <a:xfrm>
            <a:off x="6418455" y="4005064"/>
            <a:ext cx="1105873" cy="307777"/>
          </a:xfrm>
          <a:prstGeom prst="rect">
            <a:avLst/>
          </a:prstGeom>
          <a:noFill/>
        </p:spPr>
        <p:txBody>
          <a:bodyPr wrap="square" rtlCol="0">
            <a:spAutoFit/>
          </a:bodyPr>
          <a:lstStyle/>
          <a:p>
            <a:r>
              <a:rPr lang="ja-JP" altLang="en-US" sz="1400" dirty="0" smtClean="0">
                <a:solidFill>
                  <a:srgbClr val="000000"/>
                </a:solidFill>
              </a:rPr>
              <a:t>他の事業所</a:t>
            </a:r>
            <a:endParaRPr lang="ja-JP" altLang="en-US" sz="1400" dirty="0">
              <a:solidFill>
                <a:srgbClr val="000000"/>
              </a:solidFill>
            </a:endParaRPr>
          </a:p>
        </p:txBody>
      </p:sp>
      <p:sp>
        <p:nvSpPr>
          <p:cNvPr id="21" name="右矢印 20"/>
          <p:cNvSpPr/>
          <p:nvPr/>
        </p:nvSpPr>
        <p:spPr>
          <a:xfrm rot="1924820">
            <a:off x="1979712" y="2420888"/>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2" name="テキスト ボックス 21"/>
          <p:cNvSpPr txBox="1"/>
          <p:nvPr/>
        </p:nvSpPr>
        <p:spPr>
          <a:xfrm>
            <a:off x="2051720" y="3409255"/>
            <a:ext cx="576064" cy="307777"/>
          </a:xfrm>
          <a:prstGeom prst="rect">
            <a:avLst/>
          </a:prstGeom>
          <a:noFill/>
        </p:spPr>
        <p:txBody>
          <a:bodyPr wrap="square" rtlCol="0">
            <a:spAutoFit/>
          </a:bodyPr>
          <a:lstStyle/>
          <a:p>
            <a:r>
              <a:rPr lang="ja-JP" altLang="en-US" sz="1400" dirty="0" smtClean="0">
                <a:solidFill>
                  <a:srgbClr val="000000"/>
                </a:solidFill>
              </a:rPr>
              <a:t>受入</a:t>
            </a:r>
            <a:endParaRPr lang="ja-JP" altLang="en-US" sz="1400" dirty="0">
              <a:solidFill>
                <a:srgbClr val="000000"/>
              </a:solidFill>
            </a:endParaRPr>
          </a:p>
        </p:txBody>
      </p:sp>
      <p:sp>
        <p:nvSpPr>
          <p:cNvPr id="23" name="右矢印 22"/>
          <p:cNvSpPr/>
          <p:nvPr/>
        </p:nvSpPr>
        <p:spPr>
          <a:xfrm rot="19745451">
            <a:off x="1979712" y="4327117"/>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5" name="右矢印 24"/>
          <p:cNvSpPr/>
          <p:nvPr/>
        </p:nvSpPr>
        <p:spPr>
          <a:xfrm rot="8213206">
            <a:off x="3815852" y="2419306"/>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26" name="右矢印 25"/>
          <p:cNvSpPr/>
          <p:nvPr/>
        </p:nvSpPr>
        <p:spPr>
          <a:xfrm rot="16200000">
            <a:off x="6595458" y="4682456"/>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pic>
        <p:nvPicPr>
          <p:cNvPr id="27"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2880521" y="5589240"/>
            <a:ext cx="888430" cy="888430"/>
          </a:xfrm>
          <a:prstGeom prst="rect">
            <a:avLst/>
          </a:prstGeom>
          <a:noFill/>
          <a:ln w="9525">
            <a:noFill/>
            <a:miter lim="800000"/>
            <a:headEnd/>
            <a:tailEnd/>
          </a:ln>
        </p:spPr>
      </p:pic>
      <p:sp>
        <p:nvSpPr>
          <p:cNvPr id="28" name="テキスト ボックス 27"/>
          <p:cNvSpPr txBox="1"/>
          <p:nvPr/>
        </p:nvSpPr>
        <p:spPr>
          <a:xfrm>
            <a:off x="2771800" y="6525344"/>
            <a:ext cx="1105873" cy="307777"/>
          </a:xfrm>
          <a:prstGeom prst="rect">
            <a:avLst/>
          </a:prstGeom>
          <a:noFill/>
        </p:spPr>
        <p:txBody>
          <a:bodyPr wrap="square" rtlCol="0">
            <a:spAutoFit/>
          </a:bodyPr>
          <a:lstStyle/>
          <a:p>
            <a:r>
              <a:rPr lang="ja-JP" altLang="en-US" sz="1400" dirty="0" smtClean="0">
                <a:solidFill>
                  <a:srgbClr val="000000"/>
                </a:solidFill>
              </a:rPr>
              <a:t>他の事業所</a:t>
            </a:r>
            <a:endParaRPr lang="ja-JP" altLang="en-US" sz="1400" dirty="0">
              <a:solidFill>
                <a:srgbClr val="000000"/>
              </a:solidFill>
            </a:endParaRPr>
          </a:p>
        </p:txBody>
      </p:sp>
      <p:cxnSp>
        <p:nvCxnSpPr>
          <p:cNvPr id="30" name="直線矢印コネクタ 29"/>
          <p:cNvCxnSpPr/>
          <p:nvPr/>
        </p:nvCxnSpPr>
        <p:spPr>
          <a:xfrm>
            <a:off x="4139952" y="3573016"/>
            <a:ext cx="2232248" cy="1588"/>
          </a:xfrm>
          <a:prstGeom prst="straightConnector1">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rot="5400000">
            <a:off x="2604656" y="4863680"/>
            <a:ext cx="1440160" cy="10960"/>
          </a:xfrm>
          <a:prstGeom prst="straightConnector1">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7" name="雲 36"/>
          <p:cNvSpPr/>
          <p:nvPr/>
        </p:nvSpPr>
        <p:spPr>
          <a:xfrm>
            <a:off x="3707904" y="4005064"/>
            <a:ext cx="2160240"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他の事業所の連携が必要</a:t>
            </a:r>
          </a:p>
        </p:txBody>
      </p:sp>
      <p:cxnSp>
        <p:nvCxnSpPr>
          <p:cNvPr id="43" name="直線コネクタ 42"/>
          <p:cNvCxnSpPr/>
          <p:nvPr/>
        </p:nvCxnSpPr>
        <p:spPr>
          <a:xfrm>
            <a:off x="1763688" y="5229200"/>
            <a:ext cx="936104" cy="720080"/>
          </a:xfrm>
          <a:prstGeom prst="line">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619672" y="5661248"/>
            <a:ext cx="576064" cy="307777"/>
          </a:xfrm>
          <a:prstGeom prst="rect">
            <a:avLst/>
          </a:prstGeom>
          <a:noFill/>
        </p:spPr>
        <p:txBody>
          <a:bodyPr wrap="square" rtlCol="0">
            <a:spAutoFit/>
          </a:bodyPr>
          <a:lstStyle/>
          <a:p>
            <a:r>
              <a:rPr lang="ja-JP" altLang="en-US" sz="1400" dirty="0" smtClean="0">
                <a:solidFill>
                  <a:srgbClr val="000000"/>
                </a:solidFill>
              </a:rPr>
              <a:t>利用</a:t>
            </a:r>
            <a:endParaRPr lang="ja-JP" altLang="en-US" sz="1400" dirty="0">
              <a:solidFill>
                <a:srgbClr val="000000"/>
              </a:solidFill>
            </a:endParaRPr>
          </a:p>
        </p:txBody>
      </p:sp>
      <p:sp>
        <p:nvSpPr>
          <p:cNvPr id="48" name="雲 47"/>
          <p:cNvSpPr/>
          <p:nvPr/>
        </p:nvSpPr>
        <p:spPr>
          <a:xfrm>
            <a:off x="5652120" y="692696"/>
            <a:ext cx="3491880" cy="1800200"/>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solidFill>
                  <a:schemeClr val="tx1"/>
                </a:solidFill>
              </a:rPr>
              <a:t>災害後における利用者の安否確認も重要！！</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通所施設の事業所</a:t>
            </a:r>
            <a:r>
              <a:rPr kumimoji="1" lang="en-US" altLang="ja-JP" dirty="0" smtClean="0"/>
              <a:t>―</a:t>
            </a:r>
            <a:r>
              <a:rPr kumimoji="1" lang="ja-JP" altLang="en-US" dirty="0" smtClean="0"/>
              <a:t>被災パターン</a:t>
            </a:r>
            <a:endParaRPr kumimoji="1" lang="ja-JP" altLang="en-US" dirty="0"/>
          </a:p>
        </p:txBody>
      </p:sp>
      <p:pic>
        <p:nvPicPr>
          <p:cNvPr id="17"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6012160" y="3688576"/>
            <a:ext cx="888430" cy="888430"/>
          </a:xfrm>
          <a:prstGeom prst="rect">
            <a:avLst/>
          </a:prstGeom>
          <a:noFill/>
          <a:ln w="9525">
            <a:noFill/>
            <a:miter lim="800000"/>
            <a:headEnd/>
            <a:tailEnd/>
          </a:ln>
        </p:spPr>
      </p:pic>
      <p:sp>
        <p:nvSpPr>
          <p:cNvPr id="18" name="テキスト ボックス 17"/>
          <p:cNvSpPr txBox="1"/>
          <p:nvPr/>
        </p:nvSpPr>
        <p:spPr>
          <a:xfrm>
            <a:off x="6060330" y="4624680"/>
            <a:ext cx="1103958" cy="523220"/>
          </a:xfrm>
          <a:prstGeom prst="rect">
            <a:avLst/>
          </a:prstGeom>
          <a:noFill/>
        </p:spPr>
        <p:txBody>
          <a:bodyPr wrap="square" rtlCol="0">
            <a:spAutoFit/>
          </a:bodyPr>
          <a:lstStyle/>
          <a:p>
            <a:r>
              <a:rPr lang="ja-JP" altLang="en-US" sz="1400" dirty="0" smtClean="0">
                <a:solidFill>
                  <a:srgbClr val="000000"/>
                </a:solidFill>
              </a:rPr>
              <a:t>別の事業所</a:t>
            </a:r>
            <a:endParaRPr lang="en-US" altLang="ja-JP" sz="1400" dirty="0" smtClean="0">
              <a:solidFill>
                <a:srgbClr val="000000"/>
              </a:solidFill>
            </a:endParaRPr>
          </a:p>
          <a:p>
            <a:r>
              <a:rPr lang="ja-JP" altLang="en-US" sz="1400" dirty="0" smtClean="0">
                <a:solidFill>
                  <a:srgbClr val="000000"/>
                </a:solidFill>
              </a:rPr>
              <a:t>福祉避難所</a:t>
            </a:r>
            <a:endParaRPr lang="ja-JP" altLang="en-US" sz="1400" dirty="0">
              <a:solidFill>
                <a:srgbClr val="000000"/>
              </a:solidFill>
            </a:endParaRPr>
          </a:p>
        </p:txBody>
      </p:sp>
      <p:pic>
        <p:nvPicPr>
          <p:cNvPr id="23" name="Picture 3" descr="C:\Documents and Settings\山崎栄一\デスクトップ\パワポマスター\クリップアート\建物\j0431627.png"/>
          <p:cNvPicPr>
            <a:picLocks noChangeAspect="1" noChangeArrowheads="1"/>
          </p:cNvPicPr>
          <p:nvPr/>
        </p:nvPicPr>
        <p:blipFill>
          <a:blip r:embed="rId3" cstate="print"/>
          <a:srcRect/>
          <a:stretch>
            <a:fillRect/>
          </a:stretch>
        </p:blipFill>
        <p:spPr bwMode="auto">
          <a:xfrm>
            <a:off x="2048385" y="3904019"/>
            <a:ext cx="888430" cy="888430"/>
          </a:xfrm>
          <a:prstGeom prst="rect">
            <a:avLst/>
          </a:prstGeom>
          <a:noFill/>
          <a:ln w="9525">
            <a:noFill/>
            <a:miter lim="800000"/>
            <a:headEnd/>
            <a:tailEnd/>
          </a:ln>
        </p:spPr>
      </p:pic>
      <p:pic>
        <p:nvPicPr>
          <p:cNvPr id="24"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2965406" y="4046531"/>
            <a:ext cx="670490" cy="670490"/>
          </a:xfrm>
          <a:prstGeom prst="rect">
            <a:avLst/>
          </a:prstGeom>
          <a:noFill/>
        </p:spPr>
      </p:pic>
      <p:sp>
        <p:nvSpPr>
          <p:cNvPr id="25" name="テキスト ボックス 24"/>
          <p:cNvSpPr txBox="1"/>
          <p:nvPr/>
        </p:nvSpPr>
        <p:spPr>
          <a:xfrm>
            <a:off x="2915816" y="4748370"/>
            <a:ext cx="769670" cy="307777"/>
          </a:xfrm>
          <a:prstGeom prst="rect">
            <a:avLst/>
          </a:prstGeom>
          <a:noFill/>
        </p:spPr>
        <p:txBody>
          <a:bodyPr wrap="square" rtlCol="0">
            <a:spAutoFit/>
          </a:bodyPr>
          <a:lstStyle/>
          <a:p>
            <a:r>
              <a:rPr lang="ja-JP" altLang="en-US" sz="1400" dirty="0" smtClean="0">
                <a:solidFill>
                  <a:srgbClr val="000000"/>
                </a:solidFill>
              </a:rPr>
              <a:t>利用者</a:t>
            </a:r>
            <a:endParaRPr lang="ja-JP" altLang="en-US" sz="1400" dirty="0">
              <a:solidFill>
                <a:srgbClr val="000000"/>
              </a:solidFill>
            </a:endParaRPr>
          </a:p>
        </p:txBody>
      </p:sp>
      <p:sp>
        <p:nvSpPr>
          <p:cNvPr id="26" name="テキスト ボックス 25"/>
          <p:cNvSpPr txBox="1"/>
          <p:nvPr/>
        </p:nvSpPr>
        <p:spPr>
          <a:xfrm>
            <a:off x="2096556" y="4840123"/>
            <a:ext cx="769670" cy="307777"/>
          </a:xfrm>
          <a:prstGeom prst="rect">
            <a:avLst/>
          </a:prstGeom>
          <a:noFill/>
        </p:spPr>
        <p:txBody>
          <a:bodyPr wrap="square" rtlCol="0">
            <a:spAutoFit/>
          </a:bodyPr>
          <a:lstStyle/>
          <a:p>
            <a:r>
              <a:rPr lang="ja-JP" altLang="en-US" sz="1400" dirty="0" smtClean="0">
                <a:solidFill>
                  <a:srgbClr val="000000"/>
                </a:solidFill>
              </a:rPr>
              <a:t>事業所</a:t>
            </a:r>
            <a:endParaRPr lang="ja-JP" altLang="en-US" sz="1400" dirty="0">
              <a:solidFill>
                <a:srgbClr val="000000"/>
              </a:solidFill>
            </a:endParaRPr>
          </a:p>
        </p:txBody>
      </p:sp>
      <p:sp>
        <p:nvSpPr>
          <p:cNvPr id="29" name="AutoShape 12"/>
          <p:cNvSpPr>
            <a:spLocks noChangeArrowheads="1"/>
          </p:cNvSpPr>
          <p:nvPr/>
        </p:nvSpPr>
        <p:spPr bwMode="auto">
          <a:xfrm>
            <a:off x="1187624" y="3491716"/>
            <a:ext cx="1368152" cy="932756"/>
          </a:xfrm>
          <a:prstGeom prst="irregularSeal1">
            <a:avLst/>
          </a:prstGeom>
          <a:solidFill>
            <a:srgbClr val="FF0000"/>
          </a:solidFill>
          <a:ln w="9525" algn="ctr">
            <a:solidFill>
              <a:schemeClr val="tx1"/>
            </a:solidFill>
            <a:miter lim="800000"/>
            <a:headEnd/>
            <a:tailEnd/>
          </a:ln>
        </p:spPr>
        <p:txBody>
          <a:bodyPr wrap="none" anchor="ctr"/>
          <a:lstStyle/>
          <a:p>
            <a:r>
              <a:rPr lang="ja-JP" altLang="en-US" sz="2000" dirty="0" smtClean="0">
                <a:latin typeface="Arial" charset="0"/>
              </a:rPr>
              <a:t>被災</a:t>
            </a:r>
            <a:endParaRPr lang="ja-JP" altLang="en-US" sz="2000" dirty="0">
              <a:latin typeface="Arial" charset="0"/>
            </a:endParaRPr>
          </a:p>
        </p:txBody>
      </p:sp>
      <p:sp>
        <p:nvSpPr>
          <p:cNvPr id="30" name="右矢印 29"/>
          <p:cNvSpPr/>
          <p:nvPr/>
        </p:nvSpPr>
        <p:spPr>
          <a:xfrm>
            <a:off x="4499992" y="3823061"/>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31" name="テキスト ボックス 30"/>
          <p:cNvSpPr txBox="1"/>
          <p:nvPr/>
        </p:nvSpPr>
        <p:spPr>
          <a:xfrm>
            <a:off x="4572000" y="4057327"/>
            <a:ext cx="576064" cy="307777"/>
          </a:xfrm>
          <a:prstGeom prst="rect">
            <a:avLst/>
          </a:prstGeom>
          <a:noFill/>
        </p:spPr>
        <p:txBody>
          <a:bodyPr wrap="square" rtlCol="0">
            <a:spAutoFit/>
          </a:bodyPr>
          <a:lstStyle/>
          <a:p>
            <a:r>
              <a:rPr lang="ja-JP" altLang="en-US" sz="1400" dirty="0" smtClean="0">
                <a:solidFill>
                  <a:srgbClr val="000000"/>
                </a:solidFill>
              </a:rPr>
              <a:t>受入</a:t>
            </a:r>
            <a:endParaRPr lang="ja-JP" altLang="en-US" sz="1400" dirty="0">
              <a:solidFill>
                <a:srgbClr val="000000"/>
              </a:solidFill>
            </a:endParaRPr>
          </a:p>
        </p:txBody>
      </p:sp>
      <p:cxnSp>
        <p:nvCxnSpPr>
          <p:cNvPr id="37" name="直線矢印コネクタ 36"/>
          <p:cNvCxnSpPr/>
          <p:nvPr/>
        </p:nvCxnSpPr>
        <p:spPr>
          <a:xfrm rot="10800000">
            <a:off x="3851920" y="4653136"/>
            <a:ext cx="2016224" cy="1588"/>
          </a:xfrm>
          <a:prstGeom prst="straightConnector1">
            <a:avLst/>
          </a:prstGeom>
          <a:ln w="38100">
            <a:solidFill>
              <a:srgbClr val="FFC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8" name="雲 37"/>
          <p:cNvSpPr/>
          <p:nvPr/>
        </p:nvSpPr>
        <p:spPr>
          <a:xfrm>
            <a:off x="3995936" y="5445224"/>
            <a:ext cx="2160240"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他の事業所の連携が必要</a:t>
            </a:r>
          </a:p>
        </p:txBody>
      </p:sp>
      <p:sp>
        <p:nvSpPr>
          <p:cNvPr id="14" name="右矢印 13"/>
          <p:cNvSpPr/>
          <p:nvPr/>
        </p:nvSpPr>
        <p:spPr>
          <a:xfrm>
            <a:off x="4499992" y="3356992"/>
            <a:ext cx="720080" cy="234265"/>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smtClean="0">
              <a:solidFill>
                <a:schemeClr val="tx1"/>
              </a:solidFill>
            </a:endParaRPr>
          </a:p>
        </p:txBody>
      </p:sp>
      <p:sp>
        <p:nvSpPr>
          <p:cNvPr id="15" name="テキスト ボックス 14"/>
          <p:cNvSpPr txBox="1"/>
          <p:nvPr/>
        </p:nvSpPr>
        <p:spPr>
          <a:xfrm>
            <a:off x="4572000" y="3068960"/>
            <a:ext cx="576064" cy="307777"/>
          </a:xfrm>
          <a:prstGeom prst="rect">
            <a:avLst/>
          </a:prstGeom>
          <a:noFill/>
        </p:spPr>
        <p:txBody>
          <a:bodyPr wrap="square" rtlCol="0">
            <a:spAutoFit/>
          </a:bodyPr>
          <a:lstStyle/>
          <a:p>
            <a:r>
              <a:rPr lang="ja-JP" altLang="en-US" sz="1400" dirty="0" smtClean="0">
                <a:solidFill>
                  <a:srgbClr val="000000"/>
                </a:solidFill>
              </a:rPr>
              <a:t>避難</a:t>
            </a:r>
            <a:endParaRPr lang="ja-JP" altLang="en-US" sz="1400" dirty="0">
              <a:solidFill>
                <a:srgbClr val="000000"/>
              </a:solidFill>
            </a:endParaRPr>
          </a:p>
        </p:txBody>
      </p:sp>
      <p:pic>
        <p:nvPicPr>
          <p:cNvPr id="16" name="Picture 2" descr="C:\Documents and Settings\山崎栄一\デスクトップ\パワポマスター\クリップアート\j0431641.png"/>
          <p:cNvPicPr>
            <a:picLocks noChangeAspect="1" noChangeArrowheads="1"/>
          </p:cNvPicPr>
          <p:nvPr/>
        </p:nvPicPr>
        <p:blipFill>
          <a:blip r:embed="rId5" cstate="print"/>
          <a:srcRect/>
          <a:stretch>
            <a:fillRect/>
          </a:stretch>
        </p:blipFill>
        <p:spPr bwMode="auto">
          <a:xfrm>
            <a:off x="5724128" y="2780928"/>
            <a:ext cx="785242" cy="785242"/>
          </a:xfrm>
          <a:prstGeom prst="rect">
            <a:avLst/>
          </a:prstGeom>
          <a:noFill/>
        </p:spPr>
      </p:pic>
      <p:sp>
        <p:nvSpPr>
          <p:cNvPr id="19" name="テキスト ボックス 18"/>
          <p:cNvSpPr txBox="1"/>
          <p:nvPr/>
        </p:nvSpPr>
        <p:spPr>
          <a:xfrm>
            <a:off x="5364088" y="2257708"/>
            <a:ext cx="1440160" cy="523220"/>
          </a:xfrm>
          <a:prstGeom prst="rect">
            <a:avLst/>
          </a:prstGeom>
          <a:noFill/>
        </p:spPr>
        <p:txBody>
          <a:bodyPr wrap="square" rtlCol="0">
            <a:spAutoFit/>
          </a:bodyPr>
          <a:lstStyle/>
          <a:p>
            <a:r>
              <a:rPr lang="ja-JP" altLang="en-US" sz="1400" dirty="0" smtClean="0">
                <a:solidFill>
                  <a:srgbClr val="000000"/>
                </a:solidFill>
              </a:rPr>
              <a:t>地域住民による避難支援</a:t>
            </a:r>
            <a:endParaRPr lang="ja-JP" altLang="en-US" sz="1400" dirty="0">
              <a:solidFill>
                <a:srgbClr val="000000"/>
              </a:solidFill>
            </a:endParaRPr>
          </a:p>
        </p:txBody>
      </p:sp>
      <p:sp>
        <p:nvSpPr>
          <p:cNvPr id="20" name="雲 19"/>
          <p:cNvSpPr/>
          <p:nvPr/>
        </p:nvSpPr>
        <p:spPr>
          <a:xfrm>
            <a:off x="3563888" y="1412776"/>
            <a:ext cx="2160240" cy="1152128"/>
          </a:xfrm>
          <a:prstGeom prst="cloud">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地域住民との連携が必要</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福祉事業者の</a:t>
            </a:r>
            <a:r>
              <a:rPr kumimoji="1" lang="en-US" altLang="ja-JP" dirty="0" smtClean="0"/>
              <a:t>BCP</a:t>
            </a:r>
            <a:endParaRPr kumimoji="1" lang="ja-JP" altLang="en-US" dirty="0"/>
          </a:p>
        </p:txBody>
      </p:sp>
      <p:sp>
        <p:nvSpPr>
          <p:cNvPr id="3" name="コンテンツ プレースホルダ 2"/>
          <p:cNvSpPr>
            <a:spLocks noGrp="1"/>
          </p:cNvSpPr>
          <p:nvPr>
            <p:ph idx="1"/>
          </p:nvPr>
        </p:nvSpPr>
        <p:spPr>
          <a:xfrm>
            <a:off x="179512" y="1196752"/>
            <a:ext cx="8640960" cy="5336846"/>
          </a:xfrm>
        </p:spPr>
        <p:txBody>
          <a:bodyPr/>
          <a:lstStyle/>
          <a:p>
            <a:r>
              <a:rPr lang="en-US" altLang="ja-JP" b="1" dirty="0" smtClean="0"/>
              <a:t>BCP </a:t>
            </a:r>
            <a:r>
              <a:rPr lang="ja-JP" altLang="en-US" dirty="0" smtClean="0"/>
              <a:t>（</a:t>
            </a:r>
            <a:r>
              <a:rPr lang="en-US" altLang="ja-JP" dirty="0" smtClean="0"/>
              <a:t>business continuity plan</a:t>
            </a:r>
            <a:r>
              <a:rPr lang="ja-JP" altLang="en-US" dirty="0" smtClean="0"/>
              <a:t>）とは、災害や事故などの予期せぬ出来事の発生により、限られた経営資源で最低限の事業活動を継続、ないし目標復旧時間以内に再開できるようにするために、事前に策定される行動計画である</a:t>
            </a:r>
            <a:endParaRPr kumimoji="1" lang="en-US" altLang="ja-JP" dirty="0" smtClean="0"/>
          </a:p>
          <a:p>
            <a:endParaRPr kumimoji="1" lang="en-US" altLang="ja-JP" dirty="0" smtClean="0"/>
          </a:p>
          <a:p>
            <a:r>
              <a:rPr kumimoji="1" lang="ja-JP" altLang="en-US" dirty="0" smtClean="0"/>
              <a:t>たとえ、被災したとしても、介護・福祉サービスは速やかに再開しなければならない</a:t>
            </a:r>
            <a:endParaRPr kumimoji="1" lang="en-US" altLang="ja-JP" dirty="0" smtClean="0"/>
          </a:p>
          <a:p>
            <a:endParaRPr lang="en-US" altLang="ja-JP" dirty="0" smtClean="0"/>
          </a:p>
          <a:p>
            <a:r>
              <a:rPr kumimoji="1" lang="ja-JP" altLang="en-US" dirty="0" smtClean="0"/>
              <a:t>速やかに再開できなかったとしても、</a:t>
            </a:r>
            <a:r>
              <a:rPr lang="ja-JP" altLang="en-US" dirty="0" smtClean="0"/>
              <a:t>利用者の介護・福祉サービスの継続は最大限に配慮しなければならない</a:t>
            </a:r>
            <a:endParaRPr lang="en-US" altLang="ja-JP" dirty="0" smtClean="0"/>
          </a:p>
          <a:p>
            <a:endParaRPr kumimoji="1" lang="en-US" altLang="ja-JP" dirty="0" smtClean="0"/>
          </a:p>
          <a:p>
            <a:r>
              <a:rPr lang="ja-JP" altLang="en-US" dirty="0" smtClean="0"/>
              <a:t>事業者の社会的責任（</a:t>
            </a:r>
            <a:r>
              <a:rPr lang="en-US" altLang="ja-JP" dirty="0" smtClean="0"/>
              <a:t>CSR</a:t>
            </a:r>
            <a:r>
              <a:rPr lang="ja-JP" altLang="en-US" dirty="0" smtClean="0"/>
              <a:t>＝</a:t>
            </a:r>
            <a:r>
              <a:rPr lang="en-US" altLang="ja-JP" dirty="0" smtClean="0"/>
              <a:t>Corporate Social Responsibility</a:t>
            </a:r>
            <a:r>
              <a:rPr lang="ja-JP" altLang="en-US" dirty="0" smtClean="0"/>
              <a:t>）という点からしても、ＢＣＰの策定が要請されている</a:t>
            </a:r>
            <a:endParaRPr kumimoji="1" lang="ja-JP"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福祉避難所の経緯</a:t>
            </a:r>
            <a:endParaRPr kumimoji="1" lang="ja-JP" altLang="en-US" dirty="0"/>
          </a:p>
        </p:txBody>
      </p:sp>
      <p:graphicFrame>
        <p:nvGraphicFramePr>
          <p:cNvPr id="7" name="図表 6"/>
          <p:cNvGraphicFramePr/>
          <p:nvPr/>
        </p:nvGraphicFramePr>
        <p:xfrm>
          <a:off x="714348" y="1124744"/>
          <a:ext cx="7715304" cy="5176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福祉避難所の位置づけについて</a:t>
            </a:r>
            <a:endParaRPr kumimoji="1" lang="ja-JP" altLang="en-US" dirty="0"/>
          </a:p>
        </p:txBody>
      </p:sp>
      <p:pic>
        <p:nvPicPr>
          <p:cNvPr id="4" name="Picture 5" descr="C:\Documents and Settings\山崎栄一\デスクトップ\パワポマスター\クリップアート\建物\j0438513.jpg"/>
          <p:cNvPicPr>
            <a:picLocks noChangeAspect="1" noChangeArrowheads="1"/>
          </p:cNvPicPr>
          <p:nvPr/>
        </p:nvPicPr>
        <p:blipFill>
          <a:blip r:embed="rId3" cstate="print"/>
          <a:srcRect/>
          <a:stretch>
            <a:fillRect/>
          </a:stretch>
        </p:blipFill>
        <p:spPr bwMode="auto">
          <a:xfrm>
            <a:off x="1097188" y="3307214"/>
            <a:ext cx="857256" cy="790283"/>
          </a:xfrm>
          <a:prstGeom prst="rect">
            <a:avLst/>
          </a:prstGeom>
          <a:noFill/>
        </p:spPr>
      </p:pic>
      <p:pic>
        <p:nvPicPr>
          <p:cNvPr id="5" name="Picture 2" descr="C:\Documents and Settings\山崎栄一\デスクトップ\パワポマスター\クリップアート\j0431615.png"/>
          <p:cNvPicPr>
            <a:picLocks noChangeAspect="1" noChangeArrowheads="1"/>
          </p:cNvPicPr>
          <p:nvPr/>
        </p:nvPicPr>
        <p:blipFill>
          <a:blip r:embed="rId4" cstate="print"/>
          <a:srcRect/>
          <a:stretch>
            <a:fillRect/>
          </a:stretch>
        </p:blipFill>
        <p:spPr bwMode="auto">
          <a:xfrm>
            <a:off x="1597254" y="3807281"/>
            <a:ext cx="842962" cy="842962"/>
          </a:xfrm>
          <a:prstGeom prst="rect">
            <a:avLst/>
          </a:prstGeom>
          <a:noFill/>
        </p:spPr>
      </p:pic>
      <p:sp>
        <p:nvSpPr>
          <p:cNvPr id="6" name="爆発 1 5"/>
          <p:cNvSpPr/>
          <p:nvPr/>
        </p:nvSpPr>
        <p:spPr>
          <a:xfrm>
            <a:off x="1097188" y="4235908"/>
            <a:ext cx="1071570" cy="642942"/>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rgbClr val="000000"/>
              </a:solidFill>
            </a:endParaRPr>
          </a:p>
        </p:txBody>
      </p:sp>
      <p:pic>
        <p:nvPicPr>
          <p:cNvPr id="7" name="Picture 3" descr="C:\Documents and Settings\山崎栄一\デスクトップ\パワポマスター\クリップアート\建物\j0431627.png"/>
          <p:cNvPicPr>
            <a:picLocks noChangeAspect="1" noChangeArrowheads="1"/>
          </p:cNvPicPr>
          <p:nvPr/>
        </p:nvPicPr>
        <p:blipFill>
          <a:blip r:embed="rId5" cstate="print"/>
          <a:srcRect/>
          <a:stretch>
            <a:fillRect/>
          </a:stretch>
        </p:blipFill>
        <p:spPr bwMode="auto">
          <a:xfrm>
            <a:off x="4240460" y="1735584"/>
            <a:ext cx="785812" cy="785812"/>
          </a:xfrm>
          <a:prstGeom prst="rect">
            <a:avLst/>
          </a:prstGeom>
          <a:noFill/>
        </p:spPr>
      </p:pic>
      <p:pic>
        <p:nvPicPr>
          <p:cNvPr id="8" name="Picture 3" descr="C:\Documents and Settings\山崎栄一\デスクトップ\パワポマスター\クリップアート\建物\j0431627.png"/>
          <p:cNvPicPr>
            <a:picLocks noChangeAspect="1" noChangeArrowheads="1"/>
          </p:cNvPicPr>
          <p:nvPr/>
        </p:nvPicPr>
        <p:blipFill>
          <a:blip r:embed="rId5" cstate="print"/>
          <a:srcRect/>
          <a:stretch>
            <a:fillRect/>
          </a:stretch>
        </p:blipFill>
        <p:spPr bwMode="auto">
          <a:xfrm>
            <a:off x="4169022" y="3521534"/>
            <a:ext cx="785812" cy="785812"/>
          </a:xfrm>
          <a:prstGeom prst="rect">
            <a:avLst/>
          </a:prstGeom>
          <a:noFill/>
        </p:spPr>
      </p:pic>
      <p:pic>
        <p:nvPicPr>
          <p:cNvPr id="9" name="Picture 3" descr="C:\Documents and Settings\山崎栄一\デスクトップ\パワポマスター\クリップアート\建物\j0431627.png"/>
          <p:cNvPicPr>
            <a:picLocks noChangeAspect="1" noChangeArrowheads="1"/>
          </p:cNvPicPr>
          <p:nvPr/>
        </p:nvPicPr>
        <p:blipFill>
          <a:blip r:embed="rId5" cstate="print"/>
          <a:srcRect/>
          <a:stretch>
            <a:fillRect/>
          </a:stretch>
        </p:blipFill>
        <p:spPr bwMode="auto">
          <a:xfrm>
            <a:off x="4097584" y="5307484"/>
            <a:ext cx="785812" cy="785812"/>
          </a:xfrm>
          <a:prstGeom prst="rect">
            <a:avLst/>
          </a:prstGeom>
          <a:noFill/>
        </p:spPr>
      </p:pic>
      <p:sp>
        <p:nvSpPr>
          <p:cNvPr id="10" name="テキスト ボックス 9"/>
          <p:cNvSpPr txBox="1"/>
          <p:nvPr/>
        </p:nvSpPr>
        <p:spPr>
          <a:xfrm>
            <a:off x="5026278" y="1735584"/>
            <a:ext cx="1357322" cy="584775"/>
          </a:xfrm>
          <a:prstGeom prst="rect">
            <a:avLst/>
          </a:prstGeom>
          <a:noFill/>
        </p:spPr>
        <p:txBody>
          <a:bodyPr wrap="square" rtlCol="0">
            <a:spAutoFit/>
          </a:bodyPr>
          <a:lstStyle/>
          <a:p>
            <a:r>
              <a:rPr lang="ja-JP" altLang="en-US" sz="1600" dirty="0">
                <a:solidFill>
                  <a:srgbClr val="000000"/>
                </a:solidFill>
              </a:rPr>
              <a:t>介護施設</a:t>
            </a:r>
            <a:endParaRPr lang="en-US" altLang="ja-JP" sz="1600" dirty="0">
              <a:solidFill>
                <a:srgbClr val="000000"/>
              </a:solidFill>
            </a:endParaRPr>
          </a:p>
          <a:p>
            <a:r>
              <a:rPr lang="ja-JP" altLang="en-US" sz="1600" dirty="0">
                <a:solidFill>
                  <a:srgbClr val="000000"/>
                </a:solidFill>
              </a:rPr>
              <a:t>（緊急入所）</a:t>
            </a:r>
          </a:p>
        </p:txBody>
      </p:sp>
      <p:sp>
        <p:nvSpPr>
          <p:cNvPr id="11" name="テキスト ボックス 10"/>
          <p:cNvSpPr txBox="1"/>
          <p:nvPr/>
        </p:nvSpPr>
        <p:spPr>
          <a:xfrm>
            <a:off x="4954840" y="3664410"/>
            <a:ext cx="1714512" cy="584775"/>
          </a:xfrm>
          <a:prstGeom prst="rect">
            <a:avLst/>
          </a:prstGeom>
          <a:noFill/>
        </p:spPr>
        <p:txBody>
          <a:bodyPr wrap="square" rtlCol="0">
            <a:spAutoFit/>
          </a:bodyPr>
          <a:lstStyle/>
          <a:p>
            <a:r>
              <a:rPr lang="ja-JP" altLang="en-US" sz="1600" dirty="0">
                <a:solidFill>
                  <a:srgbClr val="000000"/>
                </a:solidFill>
              </a:rPr>
              <a:t>福祉避難所</a:t>
            </a:r>
            <a:endParaRPr lang="en-US" altLang="ja-JP" sz="1600" dirty="0">
              <a:solidFill>
                <a:srgbClr val="000000"/>
              </a:solidFill>
            </a:endParaRPr>
          </a:p>
          <a:p>
            <a:r>
              <a:rPr lang="ja-JP" altLang="en-US" sz="1600" dirty="0">
                <a:solidFill>
                  <a:srgbClr val="000000"/>
                </a:solidFill>
              </a:rPr>
              <a:t>（福祉）仮設住宅</a:t>
            </a:r>
          </a:p>
        </p:txBody>
      </p:sp>
      <p:sp>
        <p:nvSpPr>
          <p:cNvPr id="12" name="テキスト ボックス 11"/>
          <p:cNvSpPr txBox="1"/>
          <p:nvPr/>
        </p:nvSpPr>
        <p:spPr>
          <a:xfrm>
            <a:off x="5026278" y="5593236"/>
            <a:ext cx="1428760" cy="338554"/>
          </a:xfrm>
          <a:prstGeom prst="rect">
            <a:avLst/>
          </a:prstGeom>
          <a:noFill/>
        </p:spPr>
        <p:txBody>
          <a:bodyPr wrap="square" rtlCol="0">
            <a:spAutoFit/>
          </a:bodyPr>
          <a:lstStyle/>
          <a:p>
            <a:r>
              <a:rPr lang="ja-JP" altLang="en-US" sz="1600" dirty="0">
                <a:solidFill>
                  <a:srgbClr val="000000"/>
                </a:solidFill>
              </a:rPr>
              <a:t>一般避難所</a:t>
            </a:r>
          </a:p>
        </p:txBody>
      </p:sp>
      <p:cxnSp>
        <p:nvCxnSpPr>
          <p:cNvPr id="14" name="直線矢印コネクタ 13"/>
          <p:cNvCxnSpPr/>
          <p:nvPr/>
        </p:nvCxnSpPr>
        <p:spPr>
          <a:xfrm flipV="1">
            <a:off x="2597386" y="2521396"/>
            <a:ext cx="1285884" cy="92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2597386" y="4521660"/>
            <a:ext cx="1214446" cy="92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1240064" y="5021726"/>
            <a:ext cx="1357322" cy="338554"/>
          </a:xfrm>
          <a:prstGeom prst="rect">
            <a:avLst/>
          </a:prstGeom>
          <a:noFill/>
        </p:spPr>
        <p:txBody>
          <a:bodyPr wrap="square" rtlCol="0">
            <a:spAutoFit/>
          </a:bodyPr>
          <a:lstStyle/>
          <a:p>
            <a:r>
              <a:rPr lang="ja-JP" altLang="en-US" sz="1600" dirty="0">
                <a:solidFill>
                  <a:srgbClr val="000000"/>
                </a:solidFill>
              </a:rPr>
              <a:t>要援護者</a:t>
            </a:r>
          </a:p>
        </p:txBody>
      </p:sp>
      <p:sp>
        <p:nvSpPr>
          <p:cNvPr id="19" name="雲形吹き出し 18"/>
          <p:cNvSpPr/>
          <p:nvPr/>
        </p:nvSpPr>
        <p:spPr>
          <a:xfrm>
            <a:off x="6026410" y="1092636"/>
            <a:ext cx="1643074" cy="714380"/>
          </a:xfrm>
          <a:prstGeom prst="cloudCallout">
            <a:avLst>
              <a:gd name="adj1" fmla="val -50755"/>
              <a:gd name="adj2" fmla="val 646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000000"/>
                </a:solidFill>
              </a:rPr>
              <a:t>地域に</a:t>
            </a:r>
            <a:endParaRPr lang="en-US" altLang="ja-JP" sz="1600" dirty="0">
              <a:solidFill>
                <a:srgbClr val="000000"/>
              </a:solidFill>
            </a:endParaRPr>
          </a:p>
          <a:p>
            <a:pPr algn="ctr"/>
            <a:r>
              <a:rPr lang="ja-JP" altLang="en-US" sz="1600" dirty="0">
                <a:solidFill>
                  <a:srgbClr val="000000"/>
                </a:solidFill>
              </a:rPr>
              <a:t>帰れない</a:t>
            </a:r>
          </a:p>
        </p:txBody>
      </p:sp>
      <p:sp>
        <p:nvSpPr>
          <p:cNvPr id="20" name="雲形吹き出し 19"/>
          <p:cNvSpPr/>
          <p:nvPr/>
        </p:nvSpPr>
        <p:spPr>
          <a:xfrm>
            <a:off x="6169286" y="4807412"/>
            <a:ext cx="1643074" cy="714380"/>
          </a:xfrm>
          <a:prstGeom prst="cloudCallout">
            <a:avLst>
              <a:gd name="adj1" fmla="val -50755"/>
              <a:gd name="adj2" fmla="val 646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000000"/>
                </a:solidFill>
              </a:rPr>
              <a:t>病状悪化</a:t>
            </a:r>
          </a:p>
        </p:txBody>
      </p:sp>
      <p:cxnSp>
        <p:nvCxnSpPr>
          <p:cNvPr id="22" name="直線矢印コネクタ 21"/>
          <p:cNvCxnSpPr/>
          <p:nvPr/>
        </p:nvCxnSpPr>
        <p:spPr>
          <a:xfrm>
            <a:off x="2597386" y="3878718"/>
            <a:ext cx="135732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左矢印 22"/>
          <p:cNvSpPr/>
          <p:nvPr/>
        </p:nvSpPr>
        <p:spPr>
          <a:xfrm>
            <a:off x="2597386" y="4093032"/>
            <a:ext cx="1357322" cy="142876"/>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rgbClr val="000000"/>
              </a:solidFill>
            </a:endParaRPr>
          </a:p>
        </p:txBody>
      </p:sp>
      <p:sp>
        <p:nvSpPr>
          <p:cNvPr id="24" name="雲形吹き出し 23"/>
          <p:cNvSpPr/>
          <p:nvPr/>
        </p:nvSpPr>
        <p:spPr>
          <a:xfrm>
            <a:off x="6169286" y="2950024"/>
            <a:ext cx="1643074" cy="714380"/>
          </a:xfrm>
          <a:prstGeom prst="cloudCallout">
            <a:avLst>
              <a:gd name="adj1" fmla="val -50755"/>
              <a:gd name="adj2" fmla="val 646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000000"/>
                </a:solidFill>
              </a:rPr>
              <a:t>地域に</a:t>
            </a:r>
            <a:endParaRPr lang="en-US" altLang="ja-JP" sz="1600" dirty="0">
              <a:solidFill>
                <a:srgbClr val="000000"/>
              </a:solidFill>
            </a:endParaRPr>
          </a:p>
          <a:p>
            <a:pPr algn="ctr"/>
            <a:r>
              <a:rPr lang="ja-JP" altLang="en-US" sz="1600" dirty="0">
                <a:solidFill>
                  <a:srgbClr val="000000"/>
                </a:solidFill>
              </a:rPr>
              <a:t>帰る！</a:t>
            </a:r>
          </a:p>
        </p:txBody>
      </p:sp>
      <p:sp>
        <p:nvSpPr>
          <p:cNvPr id="28" name="横巻き 27"/>
          <p:cNvSpPr/>
          <p:nvPr/>
        </p:nvSpPr>
        <p:spPr>
          <a:xfrm>
            <a:off x="3883270" y="4450222"/>
            <a:ext cx="2143140" cy="714380"/>
          </a:xfrm>
          <a:prstGeom prst="horizontalScrol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rgbClr val="000000"/>
                </a:solidFill>
              </a:rPr>
              <a:t>制度の狭間を埋める中間的存在！</a:t>
            </a:r>
          </a:p>
        </p:txBody>
      </p:sp>
      <p:sp>
        <p:nvSpPr>
          <p:cNvPr id="21" name="雲 20"/>
          <p:cNvSpPr/>
          <p:nvPr/>
        </p:nvSpPr>
        <p:spPr>
          <a:xfrm>
            <a:off x="323528" y="1268760"/>
            <a:ext cx="2736304" cy="1440160"/>
          </a:xfrm>
          <a:prstGeom prst="cloud">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どこの避難所でも福祉避難所になり得る！！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heckerboard(across)">
                                      <p:cBhvr>
                                        <p:cTn id="24" dur="500"/>
                                        <p:tgtEl>
                                          <p:spTgt spid="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500"/>
                                        <p:tgtEl>
                                          <p:spTgt spid="22"/>
                                        </p:tgtEl>
                                      </p:cBhvr>
                                    </p:animEffect>
                                  </p:childTnLst>
                                </p:cTn>
                              </p:par>
                              <p:par>
                                <p:cTn id="45" presetID="5"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heckerboard(across)">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heckerboard(across)">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 presetClass="exit" presetSubtype="10" fill="hold" grpId="1" nodeType="clickEffect">
                                  <p:stCondLst>
                                    <p:cond delay="0"/>
                                  </p:stCondLst>
                                  <p:childTnLst>
                                    <p:animEffect transition="out" filter="checkerboard(across)">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5" presetClass="exit" presetSubtype="10" fill="hold" grpId="1" nodeType="withEffect">
                                  <p:stCondLst>
                                    <p:cond delay="0"/>
                                  </p:stCondLst>
                                  <p:childTnLst>
                                    <p:animEffect transition="out" filter="checkerboard(across)">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2" grpId="0"/>
      <p:bldP spid="19" grpId="0" animBg="1"/>
      <p:bldP spid="19" grpId="1" animBg="1"/>
      <p:bldP spid="20" grpId="0" animBg="1"/>
      <p:bldP spid="20" grpId="1" animBg="1"/>
      <p:bldP spid="23" grpId="0" animBg="1"/>
      <p:bldP spid="24" grpId="0" animBg="1"/>
      <p:bldP spid="24" grpId="1" animBg="1"/>
      <p:bldP spid="28"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各種計画への反映</a:t>
            </a:r>
            <a:endParaRPr kumimoji="1" lang="ja-JP" altLang="en-US" dirty="0"/>
          </a:p>
        </p:txBody>
      </p:sp>
      <p:graphicFrame>
        <p:nvGraphicFramePr>
          <p:cNvPr id="4" name="コンテンツ プレースホルダ 3"/>
          <p:cNvGraphicFramePr>
            <a:graphicFrameLocks noGrp="1"/>
          </p:cNvGraphicFramePr>
          <p:nvPr>
            <p:ph idx="1"/>
          </p:nvPr>
        </p:nvGraphicFramePr>
        <p:xfrm>
          <a:off x="611560" y="1268760"/>
          <a:ext cx="6120680" cy="324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横巻き 4"/>
          <p:cNvSpPr/>
          <p:nvPr/>
        </p:nvSpPr>
        <p:spPr>
          <a:xfrm>
            <a:off x="395536" y="4509120"/>
            <a:ext cx="8208912" cy="2348880"/>
          </a:xfrm>
          <a:prstGeom prst="horizontalScroll">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地域内にどれだけの災害時要援護者がいるのか？</a:t>
            </a:r>
            <a:endParaRPr kumimoji="1" lang="en-US" altLang="ja-JP" sz="2000" dirty="0" smtClean="0">
              <a:solidFill>
                <a:schemeClr val="tx1"/>
              </a:solidFill>
            </a:endParaRPr>
          </a:p>
          <a:p>
            <a:pPr algn="ctr"/>
            <a:r>
              <a:rPr lang="ja-JP" altLang="en-US" sz="2000" dirty="0" smtClean="0">
                <a:solidFill>
                  <a:schemeClr val="tx1"/>
                </a:solidFill>
              </a:rPr>
              <a:t>平常時における要援護者の情報共有が整っているのか？</a:t>
            </a:r>
            <a:endParaRPr kumimoji="1" lang="en-US" altLang="ja-JP" sz="2000" dirty="0" smtClean="0">
              <a:solidFill>
                <a:schemeClr val="tx1"/>
              </a:solidFill>
            </a:endParaRPr>
          </a:p>
          <a:p>
            <a:pPr algn="ctr"/>
            <a:r>
              <a:rPr lang="ja-JP" altLang="en-US" sz="2000" dirty="0" smtClean="0">
                <a:solidFill>
                  <a:schemeClr val="tx1"/>
                </a:solidFill>
              </a:rPr>
              <a:t>要援護者を受け入れる福祉避難所・事業所のキャパは足りているか？</a:t>
            </a:r>
            <a:endParaRPr lang="en-US" altLang="ja-JP" sz="2000" dirty="0" smtClean="0">
              <a:solidFill>
                <a:schemeClr val="tx1"/>
              </a:solidFill>
            </a:endParaRPr>
          </a:p>
          <a:p>
            <a:pPr algn="ctr"/>
            <a:r>
              <a:rPr kumimoji="1" lang="ja-JP" altLang="en-US" sz="2000" dirty="0" smtClean="0">
                <a:solidFill>
                  <a:schemeClr val="tx1"/>
                </a:solidFill>
              </a:rPr>
              <a:t>災害時における受入体制（特に障害者）は整っているのか？</a:t>
            </a:r>
            <a:endParaRPr kumimoji="1" lang="en-US" altLang="ja-JP" sz="2000" dirty="0" smtClean="0">
              <a:solidFill>
                <a:schemeClr val="tx1"/>
              </a:solidFill>
            </a:endParaRPr>
          </a:p>
          <a:p>
            <a:pPr algn="ctr"/>
            <a:r>
              <a:rPr lang="ja-JP" altLang="en-US" sz="2000" dirty="0" smtClean="0">
                <a:solidFill>
                  <a:schemeClr val="tx1"/>
                </a:solidFill>
              </a:rPr>
              <a:t>普段からの地域との交流をどのように促進していくのか？</a:t>
            </a:r>
            <a:endParaRPr kumimoji="1" lang="ja-JP" altLang="en-US" sz="2000" dirty="0" smtClean="0">
              <a:solidFill>
                <a:schemeClr val="tx1"/>
              </a:solidFill>
            </a:endParaRPr>
          </a:p>
        </p:txBody>
      </p:sp>
      <p:sp>
        <p:nvSpPr>
          <p:cNvPr id="6" name="雲 5"/>
          <p:cNvSpPr/>
          <p:nvPr/>
        </p:nvSpPr>
        <p:spPr>
          <a:xfrm>
            <a:off x="4932040" y="1484784"/>
            <a:ext cx="4032448" cy="2448272"/>
          </a:xfrm>
          <a:prstGeom prst="cloud">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rPr>
              <a:t>要援護者の問題を</a:t>
            </a:r>
            <a:endParaRPr lang="en-US" altLang="ja-JP" sz="2000" dirty="0" smtClean="0">
              <a:solidFill>
                <a:schemeClr val="tx1"/>
              </a:solidFill>
            </a:endParaRPr>
          </a:p>
          <a:p>
            <a:pPr algn="ctr"/>
            <a:r>
              <a:rPr lang="ja-JP" altLang="en-US" sz="2000" dirty="0" smtClean="0">
                <a:solidFill>
                  <a:schemeClr val="tx1"/>
                </a:solidFill>
              </a:rPr>
              <a:t>社会的な仕組みとして定着させるには、</a:t>
            </a:r>
            <a:endParaRPr lang="en-US" altLang="ja-JP" sz="2000" dirty="0" smtClean="0">
              <a:solidFill>
                <a:schemeClr val="tx1"/>
              </a:solidFill>
            </a:endParaRPr>
          </a:p>
          <a:p>
            <a:pPr algn="ctr"/>
            <a:r>
              <a:rPr lang="ja-JP" altLang="en-US" sz="2000" dirty="0" smtClean="0">
                <a:solidFill>
                  <a:schemeClr val="tx1"/>
                </a:solidFill>
              </a:rPr>
              <a:t>「計画」に反映させる</a:t>
            </a:r>
            <a:endParaRPr lang="en-US" altLang="ja-JP" sz="2000" dirty="0" smtClean="0">
              <a:solidFill>
                <a:schemeClr val="tx1"/>
              </a:solidFill>
            </a:endParaRPr>
          </a:p>
          <a:p>
            <a:pPr algn="ctr"/>
            <a:r>
              <a:rPr lang="ja-JP" altLang="en-US" sz="2000" dirty="0" smtClean="0">
                <a:solidFill>
                  <a:schemeClr val="tx1"/>
                </a:solidFill>
              </a:rPr>
              <a:t>ことが重要</a:t>
            </a:r>
            <a:endParaRPr kumimoji="1" lang="en-US" altLang="ja-JP" sz="2000" dirty="0" smtClean="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p:cNvSpPr>
            <a:spLocks noGrp="1"/>
          </p:cNvSpPr>
          <p:nvPr>
            <p:ph type="title"/>
          </p:nvPr>
        </p:nvSpPr>
        <p:spPr>
          <a:xfrm>
            <a:off x="250825" y="460375"/>
            <a:ext cx="8424863" cy="523875"/>
          </a:xfrm>
        </p:spPr>
        <p:txBody>
          <a:bodyPr/>
          <a:lstStyle/>
          <a:p>
            <a:pPr eaLnBrk="1" hangingPunct="1"/>
            <a:r>
              <a:rPr lang="ja-JP" altLang="en-US" smtClean="0"/>
              <a:t>まとめ</a:t>
            </a:r>
          </a:p>
        </p:txBody>
      </p:sp>
      <p:sp>
        <p:nvSpPr>
          <p:cNvPr id="39939" name="コンテンツ プレースホルダ 2"/>
          <p:cNvSpPr>
            <a:spLocks noGrp="1"/>
          </p:cNvSpPr>
          <p:nvPr>
            <p:ph idx="1"/>
          </p:nvPr>
        </p:nvSpPr>
        <p:spPr>
          <a:xfrm>
            <a:off x="285750" y="1143000"/>
            <a:ext cx="8435975" cy="4832092"/>
          </a:xfrm>
        </p:spPr>
        <p:txBody>
          <a:bodyPr/>
          <a:lstStyle/>
          <a:p>
            <a:pPr eaLnBrk="1" hangingPunct="1"/>
            <a:r>
              <a:rPr lang="ja-JP" altLang="en-US" sz="2000" dirty="0" smtClean="0"/>
              <a:t>自然災害に対しては、耐震改修と避難行動の二つの対応</a:t>
            </a:r>
            <a:endParaRPr lang="en-US" altLang="ja-JP" sz="2000" dirty="0" smtClean="0"/>
          </a:p>
          <a:p>
            <a:pPr eaLnBrk="1" hangingPunct="1"/>
            <a:endParaRPr lang="en-US" altLang="ja-JP" sz="2000" dirty="0" smtClean="0"/>
          </a:p>
          <a:p>
            <a:pPr eaLnBrk="1" hangingPunct="1"/>
            <a:r>
              <a:rPr lang="ja-JP" altLang="en-US" sz="2000" dirty="0" smtClean="0"/>
              <a:t>自分自身が危険であることとそれに対する対処法を知る</a:t>
            </a:r>
            <a:endParaRPr lang="en-US" altLang="ja-JP" sz="2000" dirty="0" smtClean="0"/>
          </a:p>
          <a:p>
            <a:pPr eaLnBrk="1" hangingPunct="1"/>
            <a:endParaRPr lang="en-US" altLang="ja-JP" sz="2000" dirty="0" smtClean="0"/>
          </a:p>
          <a:p>
            <a:pPr eaLnBrk="1" hangingPunct="1"/>
            <a:r>
              <a:rPr lang="ja-JP" altLang="en-US" sz="2000" dirty="0" smtClean="0"/>
              <a:t>災害時要援護者を支援するには、平常時から地域での周知が必要</a:t>
            </a:r>
            <a:endParaRPr lang="en-US" altLang="ja-JP" sz="2000" dirty="0" smtClean="0"/>
          </a:p>
          <a:p>
            <a:pPr eaLnBrk="1" hangingPunct="1"/>
            <a:endParaRPr lang="en-US" altLang="ja-JP" sz="2000" dirty="0" smtClean="0"/>
          </a:p>
          <a:p>
            <a:pPr eaLnBrk="1" hangingPunct="1"/>
            <a:r>
              <a:rPr lang="ja-JP" altLang="en-US" sz="2000" dirty="0" smtClean="0"/>
              <a:t>台帳の</a:t>
            </a:r>
            <a:r>
              <a:rPr lang="ja-JP" altLang="en-US" sz="2000" dirty="0" smtClean="0">
                <a:solidFill>
                  <a:srgbClr val="FF0000"/>
                </a:solidFill>
              </a:rPr>
              <a:t>「記録」</a:t>
            </a:r>
            <a:r>
              <a:rPr lang="ja-JP" altLang="en-US" sz="2000" dirty="0" smtClean="0"/>
              <a:t>も大事だが、地域における</a:t>
            </a:r>
            <a:r>
              <a:rPr lang="ja-JP" altLang="en-US" sz="2000" dirty="0" smtClean="0">
                <a:solidFill>
                  <a:srgbClr val="FF0000"/>
                </a:solidFill>
              </a:rPr>
              <a:t>「記憶」</a:t>
            </a:r>
            <a:r>
              <a:rPr lang="ja-JP" altLang="en-US" sz="2000" dirty="0" smtClean="0"/>
              <a:t>も大事</a:t>
            </a:r>
            <a:endParaRPr lang="en-US" altLang="ja-JP" sz="2000" dirty="0" smtClean="0"/>
          </a:p>
          <a:p>
            <a:pPr eaLnBrk="1" hangingPunct="1"/>
            <a:endParaRPr lang="en-US" altLang="ja-JP" sz="2000" dirty="0" smtClean="0"/>
          </a:p>
          <a:p>
            <a:pPr eaLnBrk="1" hangingPunct="1"/>
            <a:r>
              <a:rPr lang="ja-JP" altLang="en-US" sz="2000" dirty="0" smtClean="0"/>
              <a:t>地域住民をうまく活動に巻き込む工夫（問題提起・イベント）も必要</a:t>
            </a:r>
            <a:endParaRPr lang="en-US" altLang="ja-JP" sz="2000" dirty="0" smtClean="0"/>
          </a:p>
          <a:p>
            <a:pPr eaLnBrk="1" hangingPunct="1"/>
            <a:endParaRPr lang="en-US" altLang="ja-JP" sz="2000" dirty="0" smtClean="0"/>
          </a:p>
          <a:p>
            <a:pPr eaLnBrk="1" hangingPunct="1"/>
            <a:r>
              <a:rPr lang="ja-JP" altLang="en-US" sz="2000" dirty="0" smtClean="0"/>
              <a:t>福祉事業者は、災害時における対応を意識する必要が出てきている</a:t>
            </a:r>
            <a:endParaRPr lang="en-US" altLang="ja-JP" sz="2000" dirty="0" smtClean="0"/>
          </a:p>
          <a:p>
            <a:pPr eaLnBrk="1" hangingPunct="1"/>
            <a:endParaRPr lang="en-US" altLang="ja-JP" sz="2000" dirty="0" smtClean="0"/>
          </a:p>
          <a:p>
            <a:pPr eaLnBrk="1" hangingPunct="1"/>
            <a:r>
              <a:rPr lang="ja-JP" altLang="en-US" sz="2000" dirty="0" smtClean="0"/>
              <a:t>ＢＣＰの策定や各種計画への反映が今後は重要となる</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大阪市の自然災害（地震</a:t>
            </a:r>
            <a:r>
              <a:rPr lang="en-US" altLang="ja-JP" dirty="0" smtClean="0"/>
              <a:t>Ⅰ</a:t>
            </a:r>
            <a:r>
              <a:rPr kumimoji="1" lang="ja-JP" altLang="en-US" dirty="0" smtClean="0"/>
              <a:t>）</a:t>
            </a:r>
            <a:endParaRPr kumimoji="1" lang="ja-JP" altLang="en-US" dirty="0"/>
          </a:p>
        </p:txBody>
      </p:sp>
      <p:pic>
        <p:nvPicPr>
          <p:cNvPr id="86018" name="Picture 2"/>
          <p:cNvPicPr>
            <a:picLocks noGrp="1" noChangeAspect="1" noChangeArrowheads="1"/>
          </p:cNvPicPr>
          <p:nvPr>
            <p:ph idx="1"/>
          </p:nvPr>
        </p:nvPicPr>
        <p:blipFill>
          <a:blip r:embed="rId3" cstate="print"/>
          <a:srcRect/>
          <a:stretch>
            <a:fillRect/>
          </a:stretch>
        </p:blipFill>
        <p:spPr bwMode="auto">
          <a:xfrm>
            <a:off x="395536" y="1196752"/>
            <a:ext cx="3912000" cy="4320000"/>
          </a:xfrm>
          <a:prstGeom prst="rect">
            <a:avLst/>
          </a:prstGeom>
          <a:noFill/>
          <a:ln w="9525">
            <a:noFill/>
            <a:miter lim="800000"/>
            <a:headEnd/>
            <a:tailEnd/>
          </a:ln>
        </p:spPr>
      </p:pic>
      <p:sp>
        <p:nvSpPr>
          <p:cNvPr id="5" name="テキスト ボックス 4"/>
          <p:cNvSpPr txBox="1"/>
          <p:nvPr/>
        </p:nvSpPr>
        <p:spPr>
          <a:xfrm>
            <a:off x="467544" y="6237312"/>
            <a:ext cx="4032448" cy="646331"/>
          </a:xfrm>
          <a:prstGeom prst="rect">
            <a:avLst/>
          </a:prstGeom>
          <a:noFill/>
        </p:spPr>
        <p:txBody>
          <a:bodyPr wrap="square" rtlCol="0">
            <a:spAutoFit/>
          </a:bodyPr>
          <a:lstStyle/>
          <a:p>
            <a:r>
              <a:rPr kumimoji="1" lang="ja-JP" altLang="en-US" sz="1800" dirty="0" smtClean="0"/>
              <a:t>大阪市地域防災計画　震災対策編より</a:t>
            </a:r>
            <a:r>
              <a:rPr lang="ja-JP" altLang="en-US" sz="1800" dirty="0" smtClean="0"/>
              <a:t>地震調査研究推進本部（発生確率）</a:t>
            </a:r>
            <a:endParaRPr kumimoji="1" lang="ja-JP" altLang="en-US" sz="1800" dirty="0"/>
          </a:p>
        </p:txBody>
      </p:sp>
      <p:pic>
        <p:nvPicPr>
          <p:cNvPr id="86019" name="Picture 3"/>
          <p:cNvPicPr>
            <a:picLocks noChangeAspect="1" noChangeArrowheads="1"/>
          </p:cNvPicPr>
          <p:nvPr/>
        </p:nvPicPr>
        <p:blipFill>
          <a:blip r:embed="rId4" cstate="print"/>
          <a:srcRect/>
          <a:stretch>
            <a:fillRect/>
          </a:stretch>
        </p:blipFill>
        <p:spPr bwMode="auto">
          <a:xfrm>
            <a:off x="4787964" y="1196752"/>
            <a:ext cx="3859800" cy="4320000"/>
          </a:xfrm>
          <a:prstGeom prst="rect">
            <a:avLst/>
          </a:prstGeom>
          <a:noFill/>
          <a:ln w="9525">
            <a:noFill/>
            <a:miter lim="800000"/>
            <a:headEnd/>
            <a:tailEnd/>
          </a:ln>
        </p:spPr>
      </p:pic>
      <p:sp>
        <p:nvSpPr>
          <p:cNvPr id="7" name="テキスト ボックス 6"/>
          <p:cNvSpPr txBox="1"/>
          <p:nvPr/>
        </p:nvSpPr>
        <p:spPr>
          <a:xfrm>
            <a:off x="539552" y="5589240"/>
            <a:ext cx="3456384" cy="646331"/>
          </a:xfrm>
          <a:prstGeom prst="rect">
            <a:avLst/>
          </a:prstGeom>
          <a:noFill/>
        </p:spPr>
        <p:txBody>
          <a:bodyPr wrap="square" rtlCol="0">
            <a:spAutoFit/>
          </a:bodyPr>
          <a:lstStyle/>
          <a:p>
            <a:r>
              <a:rPr kumimoji="1" lang="ja-JP" altLang="en-US" sz="1800" dirty="0" smtClean="0">
                <a:solidFill>
                  <a:srgbClr val="FF0000"/>
                </a:solidFill>
              </a:rPr>
              <a:t>上町断層帯</a:t>
            </a:r>
            <a:endParaRPr kumimoji="1" lang="en-US" altLang="ja-JP" sz="1800" dirty="0" smtClean="0">
              <a:solidFill>
                <a:srgbClr val="FF0000"/>
              </a:solidFill>
            </a:endParaRPr>
          </a:p>
          <a:p>
            <a:r>
              <a:rPr lang="ja-JP" altLang="en-US" sz="1800" dirty="0" smtClean="0"/>
              <a:t>　</a:t>
            </a:r>
            <a:r>
              <a:rPr lang="en-US" altLang="ja-JP" sz="1800" dirty="0" smtClean="0"/>
              <a:t>7.5</a:t>
            </a:r>
            <a:r>
              <a:rPr lang="ja-JP" altLang="en-US" sz="1800" dirty="0" smtClean="0"/>
              <a:t>程度　 </a:t>
            </a:r>
            <a:r>
              <a:rPr lang="en-US" altLang="ja-JP" sz="1800" dirty="0" smtClean="0"/>
              <a:t>2</a:t>
            </a:r>
            <a:r>
              <a:rPr lang="ja-JP" altLang="en-US" sz="1800" dirty="0" smtClean="0"/>
              <a:t>％～</a:t>
            </a:r>
            <a:r>
              <a:rPr lang="en-US" altLang="ja-JP" sz="1800" dirty="0" smtClean="0"/>
              <a:t>3</a:t>
            </a:r>
            <a:r>
              <a:rPr lang="ja-JP" altLang="en-US" sz="1800" dirty="0" smtClean="0"/>
              <a:t>％（</a:t>
            </a:r>
            <a:r>
              <a:rPr lang="en-US" altLang="ja-JP" sz="1800" dirty="0" smtClean="0"/>
              <a:t>30</a:t>
            </a:r>
            <a:r>
              <a:rPr lang="ja-JP" altLang="en-US" sz="1800" dirty="0" smtClean="0"/>
              <a:t>年以内）</a:t>
            </a:r>
            <a:endParaRPr kumimoji="1" lang="ja-JP" altLang="en-US" sz="1800" dirty="0"/>
          </a:p>
        </p:txBody>
      </p:sp>
      <p:sp>
        <p:nvSpPr>
          <p:cNvPr id="8" name="テキスト ボックス 7"/>
          <p:cNvSpPr txBox="1"/>
          <p:nvPr/>
        </p:nvSpPr>
        <p:spPr>
          <a:xfrm>
            <a:off x="4860032" y="5589240"/>
            <a:ext cx="3888432" cy="646331"/>
          </a:xfrm>
          <a:prstGeom prst="rect">
            <a:avLst/>
          </a:prstGeom>
          <a:noFill/>
        </p:spPr>
        <p:txBody>
          <a:bodyPr wrap="square" rtlCol="0">
            <a:spAutoFit/>
          </a:bodyPr>
          <a:lstStyle/>
          <a:p>
            <a:r>
              <a:rPr kumimoji="1" lang="ja-JP" altLang="en-US" sz="1800" dirty="0" smtClean="0">
                <a:solidFill>
                  <a:srgbClr val="FF0000"/>
                </a:solidFill>
              </a:rPr>
              <a:t>生駒断層帯</a:t>
            </a:r>
            <a:endParaRPr kumimoji="1" lang="en-US" altLang="ja-JP" sz="1800" dirty="0" smtClean="0">
              <a:solidFill>
                <a:srgbClr val="FF0000"/>
              </a:solidFill>
            </a:endParaRPr>
          </a:p>
          <a:p>
            <a:r>
              <a:rPr lang="en-US" altLang="ja-JP" sz="1800" dirty="0" smtClean="0"/>
              <a:t>7.0</a:t>
            </a:r>
            <a:r>
              <a:rPr lang="ja-JP" altLang="en-US" sz="1800" dirty="0" smtClean="0"/>
              <a:t>～</a:t>
            </a:r>
            <a:r>
              <a:rPr lang="en-US" altLang="ja-JP" sz="1800" dirty="0" smtClean="0"/>
              <a:t>7.5</a:t>
            </a:r>
            <a:r>
              <a:rPr lang="ja-JP" altLang="en-US" sz="1800" dirty="0" smtClean="0"/>
              <a:t>程度　ほぼ</a:t>
            </a:r>
            <a:r>
              <a:rPr lang="en-US" altLang="ja-JP" sz="1800" dirty="0" smtClean="0"/>
              <a:t>0</a:t>
            </a:r>
            <a:r>
              <a:rPr lang="ja-JP" altLang="en-US" sz="1800" dirty="0" smtClean="0"/>
              <a:t>％～</a:t>
            </a:r>
            <a:r>
              <a:rPr lang="en-US" altLang="ja-JP" sz="1800" dirty="0" smtClean="0"/>
              <a:t>0.1</a:t>
            </a:r>
            <a:r>
              <a:rPr lang="ja-JP" altLang="en-US" sz="1800" dirty="0" smtClean="0"/>
              <a:t>％</a:t>
            </a:r>
            <a:endParaRPr kumimoji="1" lang="ja-JP" alt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lang="ja-JP" altLang="en-US" dirty="0" smtClean="0"/>
              <a:t>大阪市の自然災害（地震</a:t>
            </a:r>
            <a:r>
              <a:rPr lang="en-US" altLang="ja-JP" dirty="0" smtClean="0"/>
              <a:t>Ⅱ</a:t>
            </a:r>
            <a:r>
              <a:rPr lang="ja-JP" altLang="en-US" dirty="0" smtClean="0"/>
              <a:t>）</a:t>
            </a:r>
            <a:endParaRPr kumimoji="1" lang="ja-JP" alt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467544" y="1196752"/>
            <a:ext cx="3927277" cy="4320000"/>
          </a:xfrm>
          <a:prstGeom prst="rect">
            <a:avLst/>
          </a:prstGeom>
          <a:noFill/>
          <a:ln w="9525">
            <a:noFill/>
            <a:miter lim="800000"/>
            <a:headEnd/>
            <a:tailEnd/>
          </a:ln>
        </p:spPr>
      </p:pic>
      <p:pic>
        <p:nvPicPr>
          <p:cNvPr id="86019" name="Picture 3"/>
          <p:cNvPicPr>
            <a:picLocks noChangeAspect="1" noChangeArrowheads="1"/>
          </p:cNvPicPr>
          <p:nvPr/>
        </p:nvPicPr>
        <p:blipFill>
          <a:blip r:embed="rId4" cstate="print"/>
          <a:srcRect/>
          <a:stretch>
            <a:fillRect/>
          </a:stretch>
        </p:blipFill>
        <p:spPr bwMode="auto">
          <a:xfrm>
            <a:off x="4572000" y="1268760"/>
            <a:ext cx="3831704" cy="2870747"/>
          </a:xfrm>
          <a:prstGeom prst="rect">
            <a:avLst/>
          </a:prstGeom>
          <a:noFill/>
          <a:ln w="9525">
            <a:noFill/>
            <a:miter lim="800000"/>
            <a:headEnd/>
            <a:tailEnd/>
          </a:ln>
        </p:spPr>
      </p:pic>
      <p:sp>
        <p:nvSpPr>
          <p:cNvPr id="7" name="テキスト ボックス 6"/>
          <p:cNvSpPr txBox="1"/>
          <p:nvPr/>
        </p:nvSpPr>
        <p:spPr>
          <a:xfrm>
            <a:off x="1043608" y="5635605"/>
            <a:ext cx="4032448" cy="646331"/>
          </a:xfrm>
          <a:prstGeom prst="rect">
            <a:avLst/>
          </a:prstGeom>
          <a:noFill/>
        </p:spPr>
        <p:txBody>
          <a:bodyPr wrap="square" rtlCol="0">
            <a:spAutoFit/>
          </a:bodyPr>
          <a:lstStyle/>
          <a:p>
            <a:r>
              <a:rPr kumimoji="1" lang="ja-JP" altLang="en-US" sz="1800" dirty="0" smtClean="0"/>
              <a:t>大阪市地域防災計画　震災対策編</a:t>
            </a:r>
            <a:endParaRPr kumimoji="1" lang="en-US" altLang="ja-JP" sz="1800" dirty="0" smtClean="0"/>
          </a:p>
          <a:p>
            <a:r>
              <a:rPr lang="ja-JP" altLang="en-US" sz="1800" dirty="0" smtClean="0"/>
              <a:t>地震調査研究推進本部（発生確率）</a:t>
            </a:r>
            <a:endParaRPr kumimoji="1" lang="ja-JP" altLang="en-US" sz="1800" dirty="0"/>
          </a:p>
        </p:txBody>
      </p:sp>
      <p:sp>
        <p:nvSpPr>
          <p:cNvPr id="8" name="テキスト ボックス 7"/>
          <p:cNvSpPr txBox="1"/>
          <p:nvPr/>
        </p:nvSpPr>
        <p:spPr>
          <a:xfrm>
            <a:off x="5292080" y="4293096"/>
            <a:ext cx="2592288" cy="646331"/>
          </a:xfrm>
          <a:prstGeom prst="rect">
            <a:avLst/>
          </a:prstGeom>
          <a:noFill/>
        </p:spPr>
        <p:txBody>
          <a:bodyPr wrap="square" rtlCol="0">
            <a:spAutoFit/>
          </a:bodyPr>
          <a:lstStyle/>
          <a:p>
            <a:r>
              <a:rPr kumimoji="1" lang="ja-JP" altLang="en-US" sz="1800" dirty="0" smtClean="0">
                <a:solidFill>
                  <a:srgbClr val="FF0000"/>
                </a:solidFill>
              </a:rPr>
              <a:t>東南海・南海地震</a:t>
            </a:r>
            <a:endParaRPr kumimoji="1" lang="en-US" altLang="ja-JP" sz="1800" dirty="0" smtClean="0">
              <a:solidFill>
                <a:srgbClr val="FF0000"/>
              </a:solidFill>
            </a:endParaRPr>
          </a:p>
          <a:p>
            <a:r>
              <a:rPr lang="ja-JP" altLang="en-US" sz="1800" dirty="0" smtClean="0"/>
              <a:t>同時</a:t>
            </a:r>
            <a:r>
              <a:rPr lang="en-US" altLang="ja-JP" sz="1800" dirty="0" smtClean="0"/>
              <a:t>8.5</a:t>
            </a:r>
            <a:r>
              <a:rPr lang="ja-JP" altLang="en-US" sz="1800" dirty="0" smtClean="0"/>
              <a:t>程度　</a:t>
            </a:r>
            <a:r>
              <a:rPr lang="en-US" altLang="ja-JP" sz="1800" dirty="0" smtClean="0"/>
              <a:t>60</a:t>
            </a:r>
            <a:r>
              <a:rPr lang="ja-JP" altLang="en-US" sz="1800" dirty="0" smtClean="0"/>
              <a:t>～</a:t>
            </a:r>
            <a:r>
              <a:rPr lang="en-US" altLang="ja-JP" sz="1800" dirty="0" smtClean="0"/>
              <a:t>70</a:t>
            </a:r>
            <a:r>
              <a:rPr lang="ja-JP" altLang="en-US" sz="1800" dirty="0" smtClean="0"/>
              <a:t>％</a:t>
            </a:r>
            <a:endParaRPr kumimoji="1" lang="ja-JP" altLang="en-US" sz="1800" dirty="0"/>
          </a:p>
        </p:txBody>
      </p:sp>
      <p:sp>
        <p:nvSpPr>
          <p:cNvPr id="9" name="テキスト ボックス 8"/>
          <p:cNvSpPr txBox="1"/>
          <p:nvPr/>
        </p:nvSpPr>
        <p:spPr>
          <a:xfrm>
            <a:off x="5292080" y="5301208"/>
            <a:ext cx="2448272" cy="646331"/>
          </a:xfrm>
          <a:prstGeom prst="rect">
            <a:avLst/>
          </a:prstGeom>
          <a:noFill/>
        </p:spPr>
        <p:txBody>
          <a:bodyPr wrap="square" rtlCol="0">
            <a:spAutoFit/>
          </a:bodyPr>
          <a:lstStyle/>
          <a:p>
            <a:r>
              <a:rPr kumimoji="1" lang="ja-JP" altLang="en-US" sz="1800" dirty="0" smtClean="0"/>
              <a:t>阪神・淡路大震災</a:t>
            </a:r>
            <a:endParaRPr kumimoji="1" lang="en-US" altLang="ja-JP" sz="1800" dirty="0" smtClean="0"/>
          </a:p>
          <a:p>
            <a:r>
              <a:rPr lang="en-US" altLang="ja-JP" sz="1800" dirty="0" smtClean="0"/>
              <a:t>7.3</a:t>
            </a:r>
            <a:r>
              <a:rPr lang="ja-JP" altLang="en-US" sz="1800" dirty="0" smtClean="0"/>
              <a:t>程度　</a:t>
            </a:r>
            <a:r>
              <a:rPr lang="en-US" altLang="ja-JP" sz="1800" dirty="0" smtClean="0"/>
              <a:t>0.02</a:t>
            </a:r>
            <a:r>
              <a:rPr lang="ja-JP" altLang="en-US" sz="1800" dirty="0" smtClean="0"/>
              <a:t>％～</a:t>
            </a:r>
            <a:r>
              <a:rPr lang="en-US" altLang="ja-JP" sz="1800" dirty="0" smtClean="0"/>
              <a:t>8</a:t>
            </a:r>
            <a:r>
              <a:rPr lang="ja-JP" altLang="en-US" sz="1800" dirty="0" smtClean="0"/>
              <a:t>％</a:t>
            </a:r>
            <a:endParaRPr kumimoji="1" lang="ja-JP" alt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山崎栄一\デスクトップ\富士見が丘\リスク比較.GIF"/>
          <p:cNvPicPr>
            <a:picLocks noChangeAspect="1" noChangeArrowheads="1"/>
          </p:cNvPicPr>
          <p:nvPr/>
        </p:nvPicPr>
        <p:blipFill>
          <a:blip r:embed="rId3" cstate="print"/>
          <a:srcRect/>
          <a:stretch>
            <a:fillRect/>
          </a:stretch>
        </p:blipFill>
        <p:spPr bwMode="auto">
          <a:xfrm>
            <a:off x="285720" y="785794"/>
            <a:ext cx="8386121" cy="528641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大阪市の自然災害（風水害</a:t>
            </a:r>
            <a:r>
              <a:rPr kumimoji="1" lang="en-US" altLang="ja-JP" dirty="0" smtClean="0"/>
              <a:t>Ⅰ</a:t>
            </a:r>
            <a:r>
              <a:rPr kumimoji="1" lang="ja-JP" altLang="en-US" dirty="0" smtClean="0"/>
              <a:t>）</a:t>
            </a:r>
            <a:endParaRPr kumimoji="1" lang="ja-JP" altLang="en-US" dirty="0"/>
          </a:p>
        </p:txBody>
      </p:sp>
      <p:pic>
        <p:nvPicPr>
          <p:cNvPr id="87042" name="Picture 2"/>
          <p:cNvPicPr>
            <a:picLocks noGrp="1" noChangeAspect="1" noChangeArrowheads="1"/>
          </p:cNvPicPr>
          <p:nvPr>
            <p:ph idx="1"/>
          </p:nvPr>
        </p:nvPicPr>
        <p:blipFill>
          <a:blip r:embed="rId3" cstate="print"/>
          <a:srcRect/>
          <a:stretch>
            <a:fillRect/>
          </a:stretch>
        </p:blipFill>
        <p:spPr bwMode="auto">
          <a:xfrm>
            <a:off x="395536" y="1628800"/>
            <a:ext cx="5589661" cy="4802187"/>
          </a:xfrm>
          <a:prstGeom prst="rect">
            <a:avLst/>
          </a:prstGeom>
          <a:noFill/>
          <a:ln w="9525">
            <a:noFill/>
            <a:miter lim="800000"/>
            <a:headEnd/>
            <a:tailEnd/>
          </a:ln>
        </p:spPr>
      </p:pic>
      <p:pic>
        <p:nvPicPr>
          <p:cNvPr id="87043" name="Picture 3"/>
          <p:cNvPicPr>
            <a:picLocks noChangeAspect="1" noChangeArrowheads="1"/>
          </p:cNvPicPr>
          <p:nvPr/>
        </p:nvPicPr>
        <p:blipFill>
          <a:blip r:embed="rId4" cstate="print"/>
          <a:srcRect/>
          <a:stretch>
            <a:fillRect/>
          </a:stretch>
        </p:blipFill>
        <p:spPr bwMode="auto">
          <a:xfrm>
            <a:off x="6228184" y="4653136"/>
            <a:ext cx="2328379" cy="1747381"/>
          </a:xfrm>
          <a:prstGeom prst="rect">
            <a:avLst/>
          </a:prstGeom>
          <a:noFill/>
          <a:ln w="9525">
            <a:noFill/>
            <a:miter lim="800000"/>
            <a:headEnd/>
            <a:tailEnd/>
          </a:ln>
        </p:spPr>
      </p:pic>
      <p:sp>
        <p:nvSpPr>
          <p:cNvPr id="6" name="テキスト ボックス 5"/>
          <p:cNvSpPr txBox="1"/>
          <p:nvPr/>
        </p:nvSpPr>
        <p:spPr>
          <a:xfrm>
            <a:off x="6084168" y="1844824"/>
            <a:ext cx="2736304" cy="923330"/>
          </a:xfrm>
          <a:prstGeom prst="rect">
            <a:avLst/>
          </a:prstGeom>
          <a:noFill/>
        </p:spPr>
        <p:txBody>
          <a:bodyPr wrap="square" rtlCol="0">
            <a:spAutoFit/>
          </a:bodyPr>
          <a:lstStyle/>
          <a:p>
            <a:r>
              <a:rPr kumimoji="1" lang="ja-JP" altLang="en-US" sz="1800" dirty="0" smtClean="0">
                <a:solidFill>
                  <a:srgbClr val="FF0000"/>
                </a:solidFill>
              </a:rPr>
              <a:t>淀川が決壊</a:t>
            </a:r>
            <a:r>
              <a:rPr lang="ja-JP" altLang="en-US" sz="1800" dirty="0" smtClean="0">
                <a:solidFill>
                  <a:srgbClr val="FF0000"/>
                </a:solidFill>
              </a:rPr>
              <a:t>した場合</a:t>
            </a:r>
            <a:endParaRPr lang="en-US" altLang="ja-JP" sz="1800" dirty="0" smtClean="0">
              <a:solidFill>
                <a:srgbClr val="FF0000"/>
              </a:solidFill>
            </a:endParaRPr>
          </a:p>
          <a:p>
            <a:r>
              <a:rPr lang="ja-JP" altLang="en-US" sz="1800" dirty="0" smtClean="0"/>
              <a:t>大阪市地域防災計画</a:t>
            </a:r>
            <a:endParaRPr lang="en-US" altLang="ja-JP" sz="1800" dirty="0" smtClean="0"/>
          </a:p>
          <a:p>
            <a:r>
              <a:rPr lang="ja-JP" altLang="en-US" sz="1800" dirty="0" smtClean="0"/>
              <a:t>風水害等対策編より</a:t>
            </a:r>
            <a:endParaRPr kumimoji="1" lang="ja-JP" altLang="en-US" sz="1800"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460375"/>
            <a:ext cx="8424863" cy="523220"/>
          </a:xfrm>
        </p:spPr>
        <p:txBody>
          <a:bodyPr/>
          <a:lstStyle/>
          <a:p>
            <a:r>
              <a:rPr kumimoji="1" lang="ja-JP" altLang="en-US" dirty="0" smtClean="0"/>
              <a:t>大阪市の自然災害（風水害</a:t>
            </a:r>
            <a:r>
              <a:rPr kumimoji="1" lang="en-US" altLang="ja-JP" dirty="0" smtClean="0"/>
              <a:t>Ⅱ</a:t>
            </a:r>
            <a:r>
              <a:rPr kumimoji="1" lang="ja-JP" altLang="en-US" dirty="0" smtClean="0"/>
              <a:t>）</a:t>
            </a:r>
            <a:endParaRPr kumimoji="1" lang="ja-JP" altLang="en-US" dirty="0"/>
          </a:p>
        </p:txBody>
      </p:sp>
      <p:pic>
        <p:nvPicPr>
          <p:cNvPr id="88066" name="Picture 2"/>
          <p:cNvPicPr>
            <a:picLocks noGrp="1" noChangeAspect="1" noChangeArrowheads="1"/>
          </p:cNvPicPr>
          <p:nvPr>
            <p:ph idx="1"/>
          </p:nvPr>
        </p:nvPicPr>
        <p:blipFill>
          <a:blip r:embed="rId3" cstate="print"/>
          <a:srcRect/>
          <a:stretch>
            <a:fillRect/>
          </a:stretch>
        </p:blipFill>
        <p:spPr bwMode="auto">
          <a:xfrm>
            <a:off x="314873" y="1772816"/>
            <a:ext cx="5769295" cy="4586163"/>
          </a:xfrm>
          <a:prstGeom prst="rect">
            <a:avLst/>
          </a:prstGeom>
          <a:noFill/>
          <a:ln w="9525">
            <a:noFill/>
            <a:miter lim="800000"/>
            <a:headEnd/>
            <a:tailEnd/>
          </a:ln>
        </p:spPr>
      </p:pic>
      <p:sp>
        <p:nvSpPr>
          <p:cNvPr id="5" name="テキスト ボックス 4"/>
          <p:cNvSpPr txBox="1"/>
          <p:nvPr/>
        </p:nvSpPr>
        <p:spPr>
          <a:xfrm>
            <a:off x="6300192" y="1844824"/>
            <a:ext cx="2520280" cy="1200329"/>
          </a:xfrm>
          <a:prstGeom prst="rect">
            <a:avLst/>
          </a:prstGeom>
          <a:noFill/>
        </p:spPr>
        <p:txBody>
          <a:bodyPr wrap="square" rtlCol="0">
            <a:spAutoFit/>
          </a:bodyPr>
          <a:lstStyle/>
          <a:p>
            <a:r>
              <a:rPr kumimoji="1" lang="ja-JP" altLang="en-US" sz="1800" dirty="0" smtClean="0">
                <a:solidFill>
                  <a:srgbClr val="FF0000"/>
                </a:solidFill>
              </a:rPr>
              <a:t>内水氾濫の場合</a:t>
            </a:r>
            <a:endParaRPr kumimoji="1" lang="en-US" altLang="ja-JP" sz="1800" dirty="0" smtClean="0">
              <a:solidFill>
                <a:srgbClr val="FF0000"/>
              </a:solidFill>
            </a:endParaRPr>
          </a:p>
          <a:p>
            <a:r>
              <a:rPr lang="ja-JP" altLang="en-US" sz="1800" dirty="0" smtClean="0"/>
              <a:t>大阪市地域防災計画</a:t>
            </a:r>
            <a:endParaRPr lang="en-US" altLang="ja-JP" sz="1800" dirty="0" smtClean="0"/>
          </a:p>
          <a:p>
            <a:r>
              <a:rPr lang="ja-JP" altLang="en-US" sz="1800" dirty="0" smtClean="0"/>
              <a:t>風水害等対策編より</a:t>
            </a:r>
            <a:endParaRPr lang="en-US" altLang="ja-JP" sz="1800" dirty="0" smtClean="0"/>
          </a:p>
          <a:p>
            <a:endParaRPr kumimoji="1" lang="ja-JP" altLang="en-US" sz="1800" dirty="0" smtClean="0"/>
          </a:p>
        </p:txBody>
      </p:sp>
      <p:pic>
        <p:nvPicPr>
          <p:cNvPr id="88067" name="Picture 3"/>
          <p:cNvPicPr>
            <a:picLocks noChangeAspect="1" noChangeArrowheads="1"/>
          </p:cNvPicPr>
          <p:nvPr/>
        </p:nvPicPr>
        <p:blipFill>
          <a:blip r:embed="rId4" cstate="print"/>
          <a:srcRect/>
          <a:stretch>
            <a:fillRect/>
          </a:stretch>
        </p:blipFill>
        <p:spPr bwMode="auto">
          <a:xfrm>
            <a:off x="6300192" y="4293096"/>
            <a:ext cx="2520280" cy="189500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山崎（栄）home">
  <a:themeElements>
    <a:clrScheme name="oita-u_yamasaki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ita-u_yamasaki2">
      <a:majorFont>
        <a:latin typeface="ＭＳ Ｐゴシック"/>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1"/>
          </a:solidFill>
        </a:ln>
      </a:spPr>
      <a:bodyPr rtlCol="0" anchor="ctr"/>
      <a:lstStyle>
        <a:defPPr algn="ctr">
          <a:defRPr kumimoji="1"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1800" dirty="0" smtClean="0"/>
        </a:defPPr>
      </a:lstStyle>
    </a:txDef>
  </a:objectDefaults>
  <a:extraClrSchemeLst>
    <a:extraClrScheme>
      <a:clrScheme name="oita-u_yamasaki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ita-u_yamasaki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ita-u_yamasaki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ita-u_yamasaki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ita-u_yamasaki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ita-u_yamasaki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ita-u_yamasaki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1046</TotalTime>
  <Words>2412</Words>
  <Application>Microsoft Office PowerPoint</Application>
  <PresentationFormat>画面に合わせる (4:3)</PresentationFormat>
  <Paragraphs>437</Paragraphs>
  <Slides>48</Slides>
  <Notes>48</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48</vt:i4>
      </vt:variant>
    </vt:vector>
  </HeadingPairs>
  <TitlesOfParts>
    <vt:vector size="52" baseType="lpstr">
      <vt:lpstr>山崎（栄）home</vt:lpstr>
      <vt:lpstr>ワークシート</vt:lpstr>
      <vt:lpstr>グラフ</vt:lpstr>
      <vt:lpstr>Acrobat Document</vt:lpstr>
      <vt:lpstr>鶴見区における災害時の取り組みについて 　～今、私たちに何ができるのか～</vt:lpstr>
      <vt:lpstr>本日のあらすじ</vt:lpstr>
      <vt:lpstr>Ⅰ　自然災害の対応方法</vt:lpstr>
      <vt:lpstr>鶴見区における取り組み</vt:lpstr>
      <vt:lpstr>大阪市の自然災害（地震Ⅰ）</vt:lpstr>
      <vt:lpstr>大阪市の自然災害（地震Ⅱ）</vt:lpstr>
      <vt:lpstr>スライド 7</vt:lpstr>
      <vt:lpstr>大阪市の自然災害（風水害Ⅰ）</vt:lpstr>
      <vt:lpstr>大阪市の自然災害（風水害Ⅱ）</vt:lpstr>
      <vt:lpstr>災害とは何か？</vt:lpstr>
      <vt:lpstr>自然災害に対する対応の仕方</vt:lpstr>
      <vt:lpstr>自然災害への対応方法その1―耐震改修</vt:lpstr>
      <vt:lpstr>自然災害への対応方法その2―避難体制の整備</vt:lpstr>
      <vt:lpstr>なぜ逃げないのか？―災害心理学からの検討 </vt:lpstr>
      <vt:lpstr>2003年水俣水害</vt:lpstr>
      <vt:lpstr>スライド 16</vt:lpstr>
      <vt:lpstr>まとめ―避難行動を促進する要因とは何か？ </vt:lpstr>
      <vt:lpstr>Ⅱ　災害時要援護者を支援する必要性</vt:lpstr>
      <vt:lpstr>災害時要援護者とは何か？</vt:lpstr>
      <vt:lpstr>生き埋めや閉じこめられた際の救助</vt:lpstr>
      <vt:lpstr>応急対応期の要援護者支援―国民の生命保護 個人情報共有の重要性</vt:lpstr>
      <vt:lpstr>当事者の悩み１ 　法的制裁を受けるのではないか</vt:lpstr>
      <vt:lpstr>個人情報保護のあり方の原則</vt:lpstr>
      <vt:lpstr>当事者の悩み２ 　どこに要援護者がいるのか</vt:lpstr>
      <vt:lpstr>ガイドラインの策定</vt:lpstr>
      <vt:lpstr>大阪市における情報共有の方針</vt:lpstr>
      <vt:lpstr>普段は、誰がどれだけ把握しているのか？</vt:lpstr>
      <vt:lpstr>当事者の悩み３ 　要援護者に関する情報共有・管理のルールが確立していない</vt:lpstr>
      <vt:lpstr>いかにして要援護者から同意を得るのか</vt:lpstr>
      <vt:lpstr>地域はどのようにして台帳を管理すればいいのか</vt:lpstr>
      <vt:lpstr>当事者の悩み４ 　要援護者対策のさらなる推進・活性化をどのように図っていけばいいのか</vt:lpstr>
      <vt:lpstr>要援護者台帳に記載すべき内容</vt:lpstr>
      <vt:lpstr>台帳を作る意味</vt:lpstr>
      <vt:lpstr>障害者に関する個人情報</vt:lpstr>
      <vt:lpstr>意味のある避難訓練</vt:lpstr>
      <vt:lpstr>Ⅲ　災害後における対応 </vt:lpstr>
      <vt:lpstr>災害時におけるソーシャルワーカーの役割とは…</vt:lpstr>
      <vt:lpstr>スライド 38</vt:lpstr>
      <vt:lpstr>災害時における福祉事業者</vt:lpstr>
      <vt:lpstr>入所施設の事業所―受入パターン</vt:lpstr>
      <vt:lpstr>入所施設の事業所―被災パターン</vt:lpstr>
      <vt:lpstr>通所施設の事業所―受入パターン</vt:lpstr>
      <vt:lpstr>通所施設の事業所―被災パターン</vt:lpstr>
      <vt:lpstr>福祉事業者のBCP</vt:lpstr>
      <vt:lpstr>福祉避難所の経緯</vt:lpstr>
      <vt:lpstr>福祉避難所の位置づけについて</vt:lpstr>
      <vt:lpstr>各種計画への反映</vt:lpstr>
      <vt:lpstr>まとめ</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山崎栄一</dc:creator>
  <cp:lastModifiedBy>山崎栄一</cp:lastModifiedBy>
  <cp:revision>461</cp:revision>
  <dcterms:created xsi:type="dcterms:W3CDTF">2009-08-10T00:01:36Z</dcterms:created>
  <dcterms:modified xsi:type="dcterms:W3CDTF">2011-08-23T07:06:22Z</dcterms:modified>
</cp:coreProperties>
</file>