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67" r:id="rId3"/>
    <p:sldId id="313" r:id="rId4"/>
    <p:sldId id="257" r:id="rId5"/>
    <p:sldId id="264" r:id="rId6"/>
    <p:sldId id="317" r:id="rId7"/>
    <p:sldId id="318" r:id="rId8"/>
    <p:sldId id="311" r:id="rId9"/>
    <p:sldId id="312" r:id="rId10"/>
    <p:sldId id="269" r:id="rId11"/>
    <p:sldId id="270" r:id="rId12"/>
    <p:sldId id="279" r:id="rId13"/>
    <p:sldId id="297" r:id="rId14"/>
    <p:sldId id="265" r:id="rId15"/>
    <p:sldId id="315" r:id="rId16"/>
    <p:sldId id="290" r:id="rId17"/>
    <p:sldId id="291" r:id="rId18"/>
    <p:sldId id="298" r:id="rId19"/>
    <p:sldId id="299" r:id="rId20"/>
    <p:sldId id="333" r:id="rId21"/>
    <p:sldId id="334" r:id="rId22"/>
    <p:sldId id="335" r:id="rId23"/>
    <p:sldId id="258" r:id="rId24"/>
    <p:sldId id="326" r:id="rId25"/>
    <p:sldId id="327" r:id="rId26"/>
    <p:sldId id="338" r:id="rId27"/>
    <p:sldId id="337" r:id="rId28"/>
    <p:sldId id="328" r:id="rId29"/>
    <p:sldId id="329" r:id="rId30"/>
    <p:sldId id="289" r:id="rId31"/>
    <p:sldId id="330" r:id="rId32"/>
    <p:sldId id="331" r:id="rId33"/>
    <p:sldId id="308" r:id="rId34"/>
    <p:sldId id="300" r:id="rId35"/>
    <p:sldId id="339" r:id="rId36"/>
    <p:sldId id="286" r:id="rId37"/>
    <p:sldId id="284" r:id="rId38"/>
    <p:sldId id="285" r:id="rId39"/>
    <p:sldId id="283" r:id="rId40"/>
    <p:sldId id="280" r:id="rId41"/>
    <p:sldId id="305" r:id="rId42"/>
    <p:sldId id="301" r:id="rId43"/>
    <p:sldId id="296" r:id="rId44"/>
    <p:sldId id="306" r:id="rId45"/>
    <p:sldId id="324" r:id="rId46"/>
    <p:sldId id="332" r:id="rId47"/>
    <p:sldId id="320" r:id="rId48"/>
    <p:sldId id="319" r:id="rId49"/>
    <p:sldId id="316" r:id="rId50"/>
    <p:sldId id="263" r:id="rId51"/>
  </p:sldIdLst>
  <p:sldSz cx="9144000" cy="6858000" type="screen4x3"/>
  <p:notesSz cx="6805613" cy="9939338"/>
  <p:defaultTex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6E6"/>
    <a:srgbClr val="024D6E"/>
    <a:srgbClr val="EEEEEE"/>
    <a:srgbClr val="076797"/>
    <a:srgbClr val="0862A0"/>
    <a:srgbClr val="0850A0"/>
    <a:srgbClr val="003366"/>
    <a:srgbClr val="E4E6F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5" autoAdjust="0"/>
    <p:restoredTop sz="75728" autoAdjust="0"/>
  </p:normalViewPr>
  <p:slideViewPr>
    <p:cSldViewPr>
      <p:cViewPr>
        <p:scale>
          <a:sx n="70" d="100"/>
          <a:sy n="70" d="100"/>
        </p:scale>
        <p:origin x="-318" y="-19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EBB7B-7423-413A-82D4-C52C9B8F50FD}" type="doc">
      <dgm:prSet loTypeId="urn:microsoft.com/office/officeart/2005/8/layout/chevron2" loCatId="process" qsTypeId="urn:microsoft.com/office/officeart/2005/8/quickstyle/simple2" qsCatId="simple" csTypeId="urn:microsoft.com/office/officeart/2005/8/colors/accent0_1" csCatId="mainScheme" phldr="1"/>
      <dgm:spPr/>
      <dgm:t>
        <a:bodyPr/>
        <a:lstStyle/>
        <a:p>
          <a:endParaRPr kumimoji="1" lang="ja-JP" altLang="en-US"/>
        </a:p>
      </dgm:t>
    </dgm:pt>
    <dgm:pt modelId="{59D2F63A-D102-443B-A277-C8752C03BBD0}">
      <dgm:prSet phldrT="[テキスト]" custT="1"/>
      <dgm:spPr/>
      <dgm:t>
        <a:bodyPr/>
        <a:lstStyle/>
        <a:p>
          <a:r>
            <a:rPr kumimoji="1" lang="ja-JP" altLang="en-US" sz="1400" dirty="0" smtClean="0"/>
            <a:t>制定期　　　　　</a:t>
          </a:r>
          <a:r>
            <a:rPr kumimoji="1" lang="en-US" altLang="ja-JP" sz="1400" dirty="0" smtClean="0"/>
            <a:t>1998</a:t>
          </a:r>
          <a:r>
            <a:rPr kumimoji="1" lang="ja-JP" altLang="en-US" sz="1400" dirty="0" smtClean="0"/>
            <a:t>年</a:t>
          </a:r>
          <a:r>
            <a:rPr kumimoji="1" lang="en-US" altLang="ja-JP" sz="1400" dirty="0" smtClean="0"/>
            <a:t>5</a:t>
          </a:r>
          <a:r>
            <a:rPr kumimoji="1" lang="ja-JP" altLang="en-US" sz="1400" dirty="0" smtClean="0"/>
            <a:t>月　　　（施行</a:t>
          </a:r>
          <a:r>
            <a:rPr kumimoji="1" lang="en-US" altLang="ja-JP" sz="1400" dirty="0" smtClean="0"/>
            <a:t>11</a:t>
          </a:r>
          <a:r>
            <a:rPr kumimoji="1" lang="ja-JP" altLang="en-US" sz="1400" dirty="0" smtClean="0"/>
            <a:t>月）</a:t>
          </a:r>
          <a:endParaRPr kumimoji="1" lang="ja-JP" altLang="en-US" sz="1400" dirty="0"/>
        </a:p>
      </dgm:t>
    </dgm:pt>
    <dgm:pt modelId="{D56E9B21-7242-47B8-AB4E-D5A41F23B907}" type="parTrans" cxnId="{51F09CAD-8F27-4F5D-A2FF-10D05A3FBE54}">
      <dgm:prSet/>
      <dgm:spPr/>
      <dgm:t>
        <a:bodyPr/>
        <a:lstStyle/>
        <a:p>
          <a:endParaRPr kumimoji="1" lang="ja-JP" altLang="en-US"/>
        </a:p>
      </dgm:t>
    </dgm:pt>
    <dgm:pt modelId="{21973F69-C2D8-4343-B6A0-219AC7EE63BD}" type="sibTrans" cxnId="{51F09CAD-8F27-4F5D-A2FF-10D05A3FBE54}">
      <dgm:prSet/>
      <dgm:spPr/>
      <dgm:t>
        <a:bodyPr/>
        <a:lstStyle/>
        <a:p>
          <a:endParaRPr kumimoji="1" lang="ja-JP" altLang="en-US"/>
        </a:p>
      </dgm:t>
    </dgm:pt>
    <dgm:pt modelId="{43FE5046-669E-4CA5-A653-B70668E0FC28}">
      <dgm:prSet phldrT="[テキスト]"/>
      <dgm:spPr/>
      <dgm:t>
        <a:bodyPr/>
        <a:lstStyle/>
        <a:p>
          <a:r>
            <a:rPr kumimoji="1" lang="ja-JP" altLang="en-US" dirty="0" smtClean="0"/>
            <a:t>生活再建支援金</a:t>
          </a:r>
          <a:r>
            <a:rPr kumimoji="1" lang="en-US" altLang="ja-JP" dirty="0" smtClean="0"/>
            <a:t>100</a:t>
          </a:r>
          <a:r>
            <a:rPr kumimoji="1" lang="ja-JP" altLang="en-US" dirty="0" smtClean="0"/>
            <a:t>万円　</a:t>
          </a:r>
          <a:r>
            <a:rPr kumimoji="1" lang="ja-JP" altLang="en-US" dirty="0" smtClean="0">
              <a:solidFill>
                <a:srgbClr val="FF0000"/>
              </a:solidFill>
            </a:rPr>
            <a:t>家財等の購入に限定（品目も限定）</a:t>
          </a:r>
          <a:endParaRPr kumimoji="1" lang="ja-JP" altLang="en-US" dirty="0">
            <a:solidFill>
              <a:srgbClr val="FF0000"/>
            </a:solidFill>
          </a:endParaRPr>
        </a:p>
      </dgm:t>
    </dgm:pt>
    <dgm:pt modelId="{1DDBAA35-75BA-4D40-A12A-0D90BCC9CBDB}" type="parTrans" cxnId="{48653890-272E-4037-A6CA-FE7B691450F7}">
      <dgm:prSet/>
      <dgm:spPr/>
      <dgm:t>
        <a:bodyPr/>
        <a:lstStyle/>
        <a:p>
          <a:endParaRPr kumimoji="1" lang="ja-JP" altLang="en-US"/>
        </a:p>
      </dgm:t>
    </dgm:pt>
    <dgm:pt modelId="{29B08CE3-B39F-4B9B-81AD-4B106D69781F}" type="sibTrans" cxnId="{48653890-272E-4037-A6CA-FE7B691450F7}">
      <dgm:prSet/>
      <dgm:spPr/>
      <dgm:t>
        <a:bodyPr/>
        <a:lstStyle/>
        <a:p>
          <a:endParaRPr kumimoji="1" lang="ja-JP" altLang="en-US"/>
        </a:p>
      </dgm:t>
    </dgm:pt>
    <dgm:pt modelId="{9982E0CE-5C61-4D56-A3B7-798CEB85A5B4}">
      <dgm:prSet phldrT="[テキスト]"/>
      <dgm:spPr/>
      <dgm:t>
        <a:bodyPr/>
        <a:lstStyle/>
        <a:p>
          <a:r>
            <a:rPr kumimoji="1" lang="ja-JP" altLang="en-US" dirty="0" smtClean="0"/>
            <a:t>全壊あるいは半壊取り壊し　年齢制限・所得制限あり　一定以上の被災世帯　</a:t>
          </a:r>
          <a:endParaRPr kumimoji="1" lang="ja-JP" altLang="en-US" dirty="0"/>
        </a:p>
      </dgm:t>
    </dgm:pt>
    <dgm:pt modelId="{4F3D8221-8092-4B4A-BAE5-C52EED1D602B}" type="parTrans" cxnId="{760E7734-DC80-47BF-BF7F-DAF95FE6C95B}">
      <dgm:prSet/>
      <dgm:spPr/>
      <dgm:t>
        <a:bodyPr/>
        <a:lstStyle/>
        <a:p>
          <a:endParaRPr kumimoji="1" lang="ja-JP" altLang="en-US"/>
        </a:p>
      </dgm:t>
    </dgm:pt>
    <dgm:pt modelId="{07AF9EB7-A89B-4FC6-8871-ECA1AFE766F4}" type="sibTrans" cxnId="{760E7734-DC80-47BF-BF7F-DAF95FE6C95B}">
      <dgm:prSet/>
      <dgm:spPr/>
      <dgm:t>
        <a:bodyPr/>
        <a:lstStyle/>
        <a:p>
          <a:endParaRPr kumimoji="1" lang="ja-JP" altLang="en-US"/>
        </a:p>
      </dgm:t>
    </dgm:pt>
    <dgm:pt modelId="{901232B9-25B5-4354-84A4-6C85C2E1C7C1}">
      <dgm:prSet phldrT="[テキスト]" custT="1"/>
      <dgm:spPr/>
      <dgm:t>
        <a:bodyPr/>
        <a:lstStyle/>
        <a:p>
          <a:r>
            <a:rPr kumimoji="1" lang="ja-JP" altLang="en-US" sz="1400" dirty="0" smtClean="0"/>
            <a:t>第一次改正　　</a:t>
          </a:r>
          <a:r>
            <a:rPr kumimoji="1" lang="en-US" altLang="ja-JP" sz="1400" dirty="0" smtClean="0"/>
            <a:t>2004</a:t>
          </a:r>
          <a:r>
            <a:rPr kumimoji="1" lang="ja-JP" altLang="en-US" sz="1400" dirty="0" smtClean="0"/>
            <a:t>年</a:t>
          </a:r>
          <a:r>
            <a:rPr kumimoji="1" lang="en-US" altLang="ja-JP" sz="1400" dirty="0" smtClean="0"/>
            <a:t>3</a:t>
          </a:r>
          <a:r>
            <a:rPr kumimoji="1" lang="ja-JP" altLang="en-US" sz="1400" dirty="0" smtClean="0"/>
            <a:t>月　　　（施行</a:t>
          </a:r>
          <a:r>
            <a:rPr kumimoji="1" lang="en-US" altLang="ja-JP" sz="1400" dirty="0" smtClean="0"/>
            <a:t>4</a:t>
          </a:r>
          <a:r>
            <a:rPr kumimoji="1" lang="ja-JP" altLang="en-US" sz="1400" dirty="0" smtClean="0"/>
            <a:t>月）</a:t>
          </a:r>
          <a:endParaRPr kumimoji="1" lang="ja-JP" altLang="en-US" sz="1400" dirty="0"/>
        </a:p>
      </dgm:t>
    </dgm:pt>
    <dgm:pt modelId="{EC2D22E2-861A-406C-9F39-30D03F735B29}" type="parTrans" cxnId="{2B2FB42C-8FE9-4FC5-98A7-B6A7574A3C0B}">
      <dgm:prSet/>
      <dgm:spPr/>
      <dgm:t>
        <a:bodyPr/>
        <a:lstStyle/>
        <a:p>
          <a:endParaRPr kumimoji="1" lang="ja-JP" altLang="en-US"/>
        </a:p>
      </dgm:t>
    </dgm:pt>
    <dgm:pt modelId="{3429FA74-8064-4C1B-96FE-063D57061EB7}" type="sibTrans" cxnId="{2B2FB42C-8FE9-4FC5-98A7-B6A7574A3C0B}">
      <dgm:prSet/>
      <dgm:spPr/>
      <dgm:t>
        <a:bodyPr/>
        <a:lstStyle/>
        <a:p>
          <a:endParaRPr kumimoji="1" lang="ja-JP" altLang="en-US"/>
        </a:p>
      </dgm:t>
    </dgm:pt>
    <dgm:pt modelId="{758E5B7B-050C-42B2-B23E-8D717CB6843B}">
      <dgm:prSet phldrT="[テキスト]"/>
      <dgm:spPr/>
      <dgm:t>
        <a:bodyPr/>
        <a:lstStyle/>
        <a:p>
          <a:r>
            <a:rPr kumimoji="1" lang="ja-JP" altLang="en-US" dirty="0" smtClean="0"/>
            <a:t>生活再建経費</a:t>
          </a:r>
          <a:r>
            <a:rPr kumimoji="1" lang="en-US" altLang="ja-JP" dirty="0" smtClean="0"/>
            <a:t>100</a:t>
          </a:r>
          <a:r>
            <a:rPr kumimoji="1" lang="ja-JP" altLang="en-US" dirty="0" smtClean="0"/>
            <a:t>万円　家財等の購入</a:t>
          </a:r>
          <a:endParaRPr kumimoji="1" lang="ja-JP" altLang="en-US" dirty="0"/>
        </a:p>
      </dgm:t>
    </dgm:pt>
    <dgm:pt modelId="{0552852E-3DA6-4B16-A259-7CA587F84CE7}" type="parTrans" cxnId="{AB516DBA-E526-4054-9752-E4CD9FCC85FC}">
      <dgm:prSet/>
      <dgm:spPr/>
      <dgm:t>
        <a:bodyPr/>
        <a:lstStyle/>
        <a:p>
          <a:endParaRPr kumimoji="1" lang="ja-JP" altLang="en-US"/>
        </a:p>
      </dgm:t>
    </dgm:pt>
    <dgm:pt modelId="{24FACE46-020F-4AC0-9258-9D86DAD9BF38}" type="sibTrans" cxnId="{AB516DBA-E526-4054-9752-E4CD9FCC85FC}">
      <dgm:prSet/>
      <dgm:spPr/>
      <dgm:t>
        <a:bodyPr/>
        <a:lstStyle/>
        <a:p>
          <a:endParaRPr kumimoji="1" lang="ja-JP" altLang="en-US"/>
        </a:p>
      </dgm:t>
    </dgm:pt>
    <dgm:pt modelId="{27E9AB85-7576-4FB7-8334-FFF0C3177954}">
      <dgm:prSet phldrT="[テキスト]"/>
      <dgm:spPr/>
      <dgm:t>
        <a:bodyPr/>
        <a:lstStyle/>
        <a:p>
          <a:r>
            <a:rPr kumimoji="1" lang="ja-JP" altLang="en-US" dirty="0" smtClean="0"/>
            <a:t>居住関係経費</a:t>
          </a:r>
          <a:r>
            <a:rPr kumimoji="1" lang="en-US" altLang="ja-JP" dirty="0" smtClean="0"/>
            <a:t>200</a:t>
          </a:r>
          <a:r>
            <a:rPr kumimoji="1" lang="ja-JP" altLang="en-US" dirty="0" smtClean="0"/>
            <a:t>万円　</a:t>
          </a:r>
          <a:r>
            <a:rPr kumimoji="1" lang="ja-JP" altLang="en-US" dirty="0" smtClean="0">
              <a:solidFill>
                <a:srgbClr val="FF0000"/>
              </a:solidFill>
            </a:rPr>
            <a:t>住宅の再建・補修には使えない</a:t>
          </a:r>
          <a:endParaRPr kumimoji="1" lang="ja-JP" altLang="en-US" dirty="0">
            <a:solidFill>
              <a:srgbClr val="FF0000"/>
            </a:solidFill>
          </a:endParaRPr>
        </a:p>
      </dgm:t>
    </dgm:pt>
    <dgm:pt modelId="{F213E7CF-6331-4AB1-A98F-D0B056882182}" type="parTrans" cxnId="{69421604-612B-4585-A814-FF22A83DAC8A}">
      <dgm:prSet/>
      <dgm:spPr/>
      <dgm:t>
        <a:bodyPr/>
        <a:lstStyle/>
        <a:p>
          <a:endParaRPr kumimoji="1" lang="ja-JP" altLang="en-US"/>
        </a:p>
      </dgm:t>
    </dgm:pt>
    <dgm:pt modelId="{12965B10-BFE4-4170-B54C-18CDE0209D3B}" type="sibTrans" cxnId="{69421604-612B-4585-A814-FF22A83DAC8A}">
      <dgm:prSet/>
      <dgm:spPr/>
      <dgm:t>
        <a:bodyPr/>
        <a:lstStyle/>
        <a:p>
          <a:endParaRPr kumimoji="1" lang="ja-JP" altLang="en-US"/>
        </a:p>
      </dgm:t>
    </dgm:pt>
    <dgm:pt modelId="{007DF8AA-DBF5-43C9-87F4-4E4F44300D4F}">
      <dgm:prSet phldrT="[テキスト]" custT="1"/>
      <dgm:spPr/>
      <dgm:t>
        <a:bodyPr/>
        <a:lstStyle/>
        <a:p>
          <a:r>
            <a:rPr kumimoji="1" lang="ja-JP" altLang="en-US" sz="1400" dirty="0" smtClean="0"/>
            <a:t>第二次改正　　</a:t>
          </a:r>
          <a:r>
            <a:rPr kumimoji="1" lang="en-US" altLang="ja-JP" sz="1400" dirty="0" smtClean="0"/>
            <a:t>2007</a:t>
          </a:r>
          <a:r>
            <a:rPr kumimoji="1" lang="ja-JP" altLang="en-US" sz="1400" dirty="0" smtClean="0"/>
            <a:t>年</a:t>
          </a:r>
          <a:r>
            <a:rPr kumimoji="1" lang="en-US" altLang="ja-JP" sz="1400" dirty="0" smtClean="0"/>
            <a:t>11</a:t>
          </a:r>
          <a:r>
            <a:rPr kumimoji="1" lang="ja-JP" altLang="en-US" sz="1400" dirty="0" smtClean="0"/>
            <a:t>月　　　（施行</a:t>
          </a:r>
          <a:r>
            <a:rPr kumimoji="1" lang="en-US" altLang="ja-JP" sz="1400" dirty="0" smtClean="0"/>
            <a:t>12</a:t>
          </a:r>
          <a:r>
            <a:rPr kumimoji="1" lang="ja-JP" altLang="en-US" sz="1400" dirty="0" smtClean="0"/>
            <a:t>月）</a:t>
          </a:r>
          <a:endParaRPr kumimoji="1" lang="ja-JP" altLang="en-US" sz="1400" dirty="0"/>
        </a:p>
      </dgm:t>
    </dgm:pt>
    <dgm:pt modelId="{60BEEF1E-CF5B-45B7-9758-87727A9058FC}" type="parTrans" cxnId="{6D7CB671-A19C-4489-97F8-AB9B6100909A}">
      <dgm:prSet/>
      <dgm:spPr/>
      <dgm:t>
        <a:bodyPr/>
        <a:lstStyle/>
        <a:p>
          <a:endParaRPr kumimoji="1" lang="ja-JP" altLang="en-US"/>
        </a:p>
      </dgm:t>
    </dgm:pt>
    <dgm:pt modelId="{0F28F583-F3D8-4B12-95C6-3282F6ECA4CD}" type="sibTrans" cxnId="{6D7CB671-A19C-4489-97F8-AB9B6100909A}">
      <dgm:prSet/>
      <dgm:spPr/>
      <dgm:t>
        <a:bodyPr/>
        <a:lstStyle/>
        <a:p>
          <a:endParaRPr kumimoji="1" lang="ja-JP" altLang="en-US"/>
        </a:p>
      </dgm:t>
    </dgm:pt>
    <dgm:pt modelId="{D41C923F-04E2-4AE5-AFEE-C1978DFD1C8A}">
      <dgm:prSet phldrT="[テキスト]"/>
      <dgm:spPr/>
      <dgm:t>
        <a:bodyPr/>
        <a:lstStyle/>
        <a:p>
          <a:r>
            <a:rPr kumimoji="1" lang="ja-JP" altLang="en-US" dirty="0" smtClean="0"/>
            <a:t>基礎支援金</a:t>
          </a:r>
          <a:r>
            <a:rPr kumimoji="1" lang="en-US" altLang="ja-JP" dirty="0" smtClean="0"/>
            <a:t>100</a:t>
          </a:r>
          <a:r>
            <a:rPr kumimoji="1" lang="ja-JP" altLang="en-US" dirty="0" smtClean="0"/>
            <a:t>万円　被害の程度に応じて</a:t>
          </a:r>
          <a:endParaRPr kumimoji="1" lang="ja-JP" altLang="en-US" dirty="0"/>
        </a:p>
      </dgm:t>
    </dgm:pt>
    <dgm:pt modelId="{ABA39B9C-BA8C-47EE-B484-044C9838A81C}" type="parTrans" cxnId="{A6F96270-5262-47BA-9321-735DC573149E}">
      <dgm:prSet/>
      <dgm:spPr/>
      <dgm:t>
        <a:bodyPr/>
        <a:lstStyle/>
        <a:p>
          <a:endParaRPr kumimoji="1" lang="ja-JP" altLang="en-US"/>
        </a:p>
      </dgm:t>
    </dgm:pt>
    <dgm:pt modelId="{59640375-DE10-4152-8EEF-AF5745884BA3}" type="sibTrans" cxnId="{A6F96270-5262-47BA-9321-735DC573149E}">
      <dgm:prSet/>
      <dgm:spPr/>
      <dgm:t>
        <a:bodyPr/>
        <a:lstStyle/>
        <a:p>
          <a:endParaRPr kumimoji="1" lang="ja-JP" altLang="en-US"/>
        </a:p>
      </dgm:t>
    </dgm:pt>
    <dgm:pt modelId="{0A744FDF-F891-4814-85C1-4711D4D9A864}">
      <dgm:prSet phldrT="[テキスト]"/>
      <dgm:spPr/>
      <dgm:t>
        <a:bodyPr/>
        <a:lstStyle/>
        <a:p>
          <a:r>
            <a:rPr kumimoji="1" lang="ja-JP" altLang="en-US" dirty="0" smtClean="0"/>
            <a:t>加算支援金</a:t>
          </a:r>
          <a:r>
            <a:rPr kumimoji="1" lang="en-US" altLang="ja-JP" dirty="0" smtClean="0"/>
            <a:t>200</a:t>
          </a:r>
          <a:r>
            <a:rPr kumimoji="1" lang="ja-JP" altLang="en-US" dirty="0" smtClean="0"/>
            <a:t>万円　再建方法に応じて</a:t>
          </a:r>
          <a:endParaRPr kumimoji="1" lang="ja-JP" altLang="en-US" dirty="0"/>
        </a:p>
      </dgm:t>
    </dgm:pt>
    <dgm:pt modelId="{C6BF2F33-78E6-43D7-B36E-A64EB8172291}" type="parTrans" cxnId="{962023DF-53A7-4DFD-BFB2-2830D477BFE4}">
      <dgm:prSet/>
      <dgm:spPr/>
      <dgm:t>
        <a:bodyPr/>
        <a:lstStyle/>
        <a:p>
          <a:endParaRPr kumimoji="1" lang="ja-JP" altLang="en-US"/>
        </a:p>
      </dgm:t>
    </dgm:pt>
    <dgm:pt modelId="{DF112BD6-C65F-41F2-BB95-074D4491A9EC}" type="sibTrans" cxnId="{962023DF-53A7-4DFD-BFB2-2830D477BFE4}">
      <dgm:prSet/>
      <dgm:spPr/>
      <dgm:t>
        <a:bodyPr/>
        <a:lstStyle/>
        <a:p>
          <a:endParaRPr kumimoji="1" lang="ja-JP" altLang="en-US"/>
        </a:p>
      </dgm:t>
    </dgm:pt>
    <dgm:pt modelId="{3904E509-51BF-4701-9C86-631A1A8210AA}">
      <dgm:prSet phldrT="[テキスト]"/>
      <dgm:spPr/>
      <dgm:t>
        <a:bodyPr/>
        <a:lstStyle/>
        <a:p>
          <a:r>
            <a:rPr kumimoji="1" lang="ja-JP" altLang="en-US" dirty="0" smtClean="0">
              <a:solidFill>
                <a:srgbClr val="FF0000"/>
              </a:solidFill>
            </a:rPr>
            <a:t>全壊　大規模半壊</a:t>
          </a:r>
          <a:r>
            <a:rPr kumimoji="1" lang="ja-JP" altLang="en-US" dirty="0" smtClean="0"/>
            <a:t>　　年齢制限・所得制限あり　一定以上の被災世帯</a:t>
          </a:r>
          <a:endParaRPr kumimoji="1" lang="ja-JP" altLang="en-US" dirty="0"/>
        </a:p>
      </dgm:t>
    </dgm:pt>
    <dgm:pt modelId="{DF9DAD95-447B-4C04-8739-7716EB397B3B}" type="parTrans" cxnId="{4C4E857C-837F-438C-B274-5DD0330C4D08}">
      <dgm:prSet/>
      <dgm:spPr/>
      <dgm:t>
        <a:bodyPr/>
        <a:lstStyle/>
        <a:p>
          <a:endParaRPr kumimoji="1" lang="ja-JP" altLang="en-US"/>
        </a:p>
      </dgm:t>
    </dgm:pt>
    <dgm:pt modelId="{A619BDC4-F23C-4359-BA92-22FEB0C8F3CE}" type="sibTrans" cxnId="{4C4E857C-837F-438C-B274-5DD0330C4D08}">
      <dgm:prSet/>
      <dgm:spPr/>
      <dgm:t>
        <a:bodyPr/>
        <a:lstStyle/>
        <a:p>
          <a:endParaRPr kumimoji="1" lang="ja-JP" altLang="en-US"/>
        </a:p>
      </dgm:t>
    </dgm:pt>
    <dgm:pt modelId="{70DF0911-A8AD-4DAC-B3D2-4EB6103835B1}">
      <dgm:prSet phldrT="[テキスト]"/>
      <dgm:spPr/>
      <dgm:t>
        <a:bodyPr/>
        <a:lstStyle/>
        <a:p>
          <a:r>
            <a:rPr kumimoji="1" lang="ja-JP" altLang="en-US" dirty="0" smtClean="0">
              <a:solidFill>
                <a:srgbClr val="FF0000"/>
              </a:solidFill>
            </a:rPr>
            <a:t>使い道は限定せず　年齢制限・所得制限を撤廃</a:t>
          </a:r>
          <a:endParaRPr kumimoji="1" lang="ja-JP" altLang="en-US" dirty="0">
            <a:solidFill>
              <a:srgbClr val="FF0000"/>
            </a:solidFill>
          </a:endParaRPr>
        </a:p>
      </dgm:t>
    </dgm:pt>
    <dgm:pt modelId="{9E868FCD-3455-4770-B0E0-5D24E57EBF5C}" type="parTrans" cxnId="{A83DBF76-5630-41CC-8A1A-400F2B0333D4}">
      <dgm:prSet/>
      <dgm:spPr/>
      <dgm:t>
        <a:bodyPr/>
        <a:lstStyle/>
        <a:p>
          <a:endParaRPr kumimoji="1" lang="ja-JP" altLang="en-US"/>
        </a:p>
      </dgm:t>
    </dgm:pt>
    <dgm:pt modelId="{19CB2380-B345-478F-A344-A22576FE5A19}" type="sibTrans" cxnId="{A83DBF76-5630-41CC-8A1A-400F2B0333D4}">
      <dgm:prSet/>
      <dgm:spPr/>
      <dgm:t>
        <a:bodyPr/>
        <a:lstStyle/>
        <a:p>
          <a:endParaRPr kumimoji="1" lang="ja-JP" altLang="en-US"/>
        </a:p>
      </dgm:t>
    </dgm:pt>
    <dgm:pt modelId="{7458DF47-B1FB-4E77-99A4-E738E4E11139}">
      <dgm:prSet phldrT="[テキスト]"/>
      <dgm:spPr/>
      <dgm:t>
        <a:bodyPr/>
        <a:lstStyle/>
        <a:p>
          <a:r>
            <a:rPr kumimoji="1" lang="ja-JP" altLang="en-US" dirty="0" smtClean="0"/>
            <a:t>全壊　大規模半壊　一定以上の被災世帯　</a:t>
          </a:r>
          <a:endParaRPr kumimoji="1" lang="ja-JP" altLang="en-US" dirty="0"/>
        </a:p>
      </dgm:t>
    </dgm:pt>
    <dgm:pt modelId="{644003AD-6120-4454-AE48-064056E9120D}" type="parTrans" cxnId="{42F3DF77-A192-4528-ABF6-5931D171BDCA}">
      <dgm:prSet/>
      <dgm:spPr/>
      <dgm:t>
        <a:bodyPr/>
        <a:lstStyle/>
        <a:p>
          <a:endParaRPr kumimoji="1" lang="ja-JP" altLang="en-US"/>
        </a:p>
      </dgm:t>
    </dgm:pt>
    <dgm:pt modelId="{F2E368CD-EA2C-47BA-AB7F-7439BF6C2F67}" type="sibTrans" cxnId="{42F3DF77-A192-4528-ABF6-5931D171BDCA}">
      <dgm:prSet/>
      <dgm:spPr/>
      <dgm:t>
        <a:bodyPr/>
        <a:lstStyle/>
        <a:p>
          <a:endParaRPr kumimoji="1" lang="ja-JP" altLang="en-US"/>
        </a:p>
      </dgm:t>
    </dgm:pt>
    <dgm:pt modelId="{B8682388-4254-45B3-9E6B-9E4CBB41F2F3}" type="pres">
      <dgm:prSet presAssocID="{D2FEBB7B-7423-413A-82D4-C52C9B8F50FD}" presName="linearFlow" presStyleCnt="0">
        <dgm:presLayoutVars>
          <dgm:dir/>
          <dgm:animLvl val="lvl"/>
          <dgm:resizeHandles val="exact"/>
        </dgm:presLayoutVars>
      </dgm:prSet>
      <dgm:spPr/>
      <dgm:t>
        <a:bodyPr/>
        <a:lstStyle/>
        <a:p>
          <a:endParaRPr kumimoji="1" lang="ja-JP" altLang="en-US"/>
        </a:p>
      </dgm:t>
    </dgm:pt>
    <dgm:pt modelId="{E7C2CF5B-9690-4237-AE5F-9AFCEAAB2F53}" type="pres">
      <dgm:prSet presAssocID="{59D2F63A-D102-443B-A277-C8752C03BBD0}" presName="composite" presStyleCnt="0"/>
      <dgm:spPr/>
    </dgm:pt>
    <dgm:pt modelId="{5476B908-0870-4870-9F57-175DB62427AD}" type="pres">
      <dgm:prSet presAssocID="{59D2F63A-D102-443B-A277-C8752C03BBD0}" presName="parentText" presStyleLbl="alignNode1" presStyleIdx="0" presStyleCnt="3">
        <dgm:presLayoutVars>
          <dgm:chMax val="1"/>
          <dgm:bulletEnabled val="1"/>
        </dgm:presLayoutVars>
      </dgm:prSet>
      <dgm:spPr/>
      <dgm:t>
        <a:bodyPr/>
        <a:lstStyle/>
        <a:p>
          <a:endParaRPr kumimoji="1" lang="ja-JP" altLang="en-US"/>
        </a:p>
      </dgm:t>
    </dgm:pt>
    <dgm:pt modelId="{0866BB7B-FCBE-4043-BBF1-ABA5865CD43C}" type="pres">
      <dgm:prSet presAssocID="{59D2F63A-D102-443B-A277-C8752C03BBD0}" presName="descendantText" presStyleLbl="alignAcc1" presStyleIdx="0" presStyleCnt="3" custLinFactNeighborY="-5440">
        <dgm:presLayoutVars>
          <dgm:bulletEnabled val="1"/>
        </dgm:presLayoutVars>
      </dgm:prSet>
      <dgm:spPr/>
      <dgm:t>
        <a:bodyPr/>
        <a:lstStyle/>
        <a:p>
          <a:endParaRPr kumimoji="1" lang="ja-JP" altLang="en-US"/>
        </a:p>
      </dgm:t>
    </dgm:pt>
    <dgm:pt modelId="{BD6911E9-E108-4330-BAF7-DCB9EBD72D9C}" type="pres">
      <dgm:prSet presAssocID="{21973F69-C2D8-4343-B6A0-219AC7EE63BD}" presName="sp" presStyleCnt="0"/>
      <dgm:spPr/>
    </dgm:pt>
    <dgm:pt modelId="{474907A2-1957-4FB9-B3D0-9E09C09AE60A}" type="pres">
      <dgm:prSet presAssocID="{901232B9-25B5-4354-84A4-6C85C2E1C7C1}" presName="composite" presStyleCnt="0"/>
      <dgm:spPr/>
    </dgm:pt>
    <dgm:pt modelId="{25D2CDB7-8450-4526-BADD-9B06C779EC9D}" type="pres">
      <dgm:prSet presAssocID="{901232B9-25B5-4354-84A4-6C85C2E1C7C1}" presName="parentText" presStyleLbl="alignNode1" presStyleIdx="1" presStyleCnt="3">
        <dgm:presLayoutVars>
          <dgm:chMax val="1"/>
          <dgm:bulletEnabled val="1"/>
        </dgm:presLayoutVars>
      </dgm:prSet>
      <dgm:spPr/>
      <dgm:t>
        <a:bodyPr/>
        <a:lstStyle/>
        <a:p>
          <a:endParaRPr kumimoji="1" lang="ja-JP" altLang="en-US"/>
        </a:p>
      </dgm:t>
    </dgm:pt>
    <dgm:pt modelId="{20046874-A608-4BFF-BBEC-ACFB35CD7046}" type="pres">
      <dgm:prSet presAssocID="{901232B9-25B5-4354-84A4-6C85C2E1C7C1}" presName="descendantText" presStyleLbl="alignAcc1" presStyleIdx="1" presStyleCnt="3">
        <dgm:presLayoutVars>
          <dgm:bulletEnabled val="1"/>
        </dgm:presLayoutVars>
      </dgm:prSet>
      <dgm:spPr/>
      <dgm:t>
        <a:bodyPr/>
        <a:lstStyle/>
        <a:p>
          <a:endParaRPr kumimoji="1" lang="ja-JP" altLang="en-US"/>
        </a:p>
      </dgm:t>
    </dgm:pt>
    <dgm:pt modelId="{581547BD-43D7-42EC-AC5B-8E5E6E2EAF12}" type="pres">
      <dgm:prSet presAssocID="{3429FA74-8064-4C1B-96FE-063D57061EB7}" presName="sp" presStyleCnt="0"/>
      <dgm:spPr/>
    </dgm:pt>
    <dgm:pt modelId="{A75B777D-D666-43E4-9909-4A97FE69C8A3}" type="pres">
      <dgm:prSet presAssocID="{007DF8AA-DBF5-43C9-87F4-4E4F44300D4F}" presName="composite" presStyleCnt="0"/>
      <dgm:spPr/>
    </dgm:pt>
    <dgm:pt modelId="{9B16B580-DC3F-4931-A89F-63CF5408B168}" type="pres">
      <dgm:prSet presAssocID="{007DF8AA-DBF5-43C9-87F4-4E4F44300D4F}" presName="parentText" presStyleLbl="alignNode1" presStyleIdx="2" presStyleCnt="3">
        <dgm:presLayoutVars>
          <dgm:chMax val="1"/>
          <dgm:bulletEnabled val="1"/>
        </dgm:presLayoutVars>
      </dgm:prSet>
      <dgm:spPr/>
      <dgm:t>
        <a:bodyPr/>
        <a:lstStyle/>
        <a:p>
          <a:endParaRPr kumimoji="1" lang="ja-JP" altLang="en-US"/>
        </a:p>
      </dgm:t>
    </dgm:pt>
    <dgm:pt modelId="{2E255AA5-DB69-4955-B001-2B52364DD292}" type="pres">
      <dgm:prSet presAssocID="{007DF8AA-DBF5-43C9-87F4-4E4F44300D4F}" presName="descendantText" presStyleLbl="alignAcc1" presStyleIdx="2" presStyleCnt="3">
        <dgm:presLayoutVars>
          <dgm:bulletEnabled val="1"/>
        </dgm:presLayoutVars>
      </dgm:prSet>
      <dgm:spPr/>
      <dgm:t>
        <a:bodyPr/>
        <a:lstStyle/>
        <a:p>
          <a:endParaRPr kumimoji="1" lang="ja-JP" altLang="en-US"/>
        </a:p>
      </dgm:t>
    </dgm:pt>
  </dgm:ptLst>
  <dgm:cxnLst>
    <dgm:cxn modelId="{FC855301-8E03-4B6B-A9D8-5088BEFDF08A}" type="presOf" srcId="{70DF0911-A8AD-4DAC-B3D2-4EB6103835B1}" destId="{2E255AA5-DB69-4955-B001-2B52364DD292}" srcOrd="0" destOrd="2" presId="urn:microsoft.com/office/officeart/2005/8/layout/chevron2"/>
    <dgm:cxn modelId="{224398DB-0037-407A-9110-7FC9D4E7D7B4}" type="presOf" srcId="{9982E0CE-5C61-4D56-A3B7-798CEB85A5B4}" destId="{0866BB7B-FCBE-4043-BBF1-ABA5865CD43C}" srcOrd="0" destOrd="1" presId="urn:microsoft.com/office/officeart/2005/8/layout/chevron2"/>
    <dgm:cxn modelId="{6D7CB671-A19C-4489-97F8-AB9B6100909A}" srcId="{D2FEBB7B-7423-413A-82D4-C52C9B8F50FD}" destId="{007DF8AA-DBF5-43C9-87F4-4E4F44300D4F}" srcOrd="2" destOrd="0" parTransId="{60BEEF1E-CF5B-45B7-9758-87727A9058FC}" sibTransId="{0F28F583-F3D8-4B12-95C6-3282F6ECA4CD}"/>
    <dgm:cxn modelId="{51F09CAD-8F27-4F5D-A2FF-10D05A3FBE54}" srcId="{D2FEBB7B-7423-413A-82D4-C52C9B8F50FD}" destId="{59D2F63A-D102-443B-A277-C8752C03BBD0}" srcOrd="0" destOrd="0" parTransId="{D56E9B21-7242-47B8-AB4E-D5A41F23B907}" sibTransId="{21973F69-C2D8-4343-B6A0-219AC7EE63BD}"/>
    <dgm:cxn modelId="{735CF868-2E54-4D4F-B99C-AF0B5D7FF485}" type="presOf" srcId="{901232B9-25B5-4354-84A4-6C85C2E1C7C1}" destId="{25D2CDB7-8450-4526-BADD-9B06C779EC9D}" srcOrd="0" destOrd="0" presId="urn:microsoft.com/office/officeart/2005/8/layout/chevron2"/>
    <dgm:cxn modelId="{4C4E857C-837F-438C-B274-5DD0330C4D08}" srcId="{901232B9-25B5-4354-84A4-6C85C2E1C7C1}" destId="{3904E509-51BF-4701-9C86-631A1A8210AA}" srcOrd="2" destOrd="0" parTransId="{DF9DAD95-447B-4C04-8739-7716EB397B3B}" sibTransId="{A619BDC4-F23C-4359-BA92-22FEB0C8F3CE}"/>
    <dgm:cxn modelId="{2B2FB42C-8FE9-4FC5-98A7-B6A7574A3C0B}" srcId="{D2FEBB7B-7423-413A-82D4-C52C9B8F50FD}" destId="{901232B9-25B5-4354-84A4-6C85C2E1C7C1}" srcOrd="1" destOrd="0" parTransId="{EC2D22E2-861A-406C-9F39-30D03F735B29}" sibTransId="{3429FA74-8064-4C1B-96FE-063D57061EB7}"/>
    <dgm:cxn modelId="{69421604-612B-4585-A814-FF22A83DAC8A}" srcId="{901232B9-25B5-4354-84A4-6C85C2E1C7C1}" destId="{27E9AB85-7576-4FB7-8334-FFF0C3177954}" srcOrd="1" destOrd="0" parTransId="{F213E7CF-6331-4AB1-A98F-D0B056882182}" sibTransId="{12965B10-BFE4-4170-B54C-18CDE0209D3B}"/>
    <dgm:cxn modelId="{AB516DBA-E526-4054-9752-E4CD9FCC85FC}" srcId="{901232B9-25B5-4354-84A4-6C85C2E1C7C1}" destId="{758E5B7B-050C-42B2-B23E-8D717CB6843B}" srcOrd="0" destOrd="0" parTransId="{0552852E-3DA6-4B16-A259-7CA587F84CE7}" sibTransId="{24FACE46-020F-4AC0-9258-9D86DAD9BF38}"/>
    <dgm:cxn modelId="{760E7734-DC80-47BF-BF7F-DAF95FE6C95B}" srcId="{59D2F63A-D102-443B-A277-C8752C03BBD0}" destId="{9982E0CE-5C61-4D56-A3B7-798CEB85A5B4}" srcOrd="1" destOrd="0" parTransId="{4F3D8221-8092-4B4A-BAE5-C52EED1D602B}" sibTransId="{07AF9EB7-A89B-4FC6-8871-ECA1AFE766F4}"/>
    <dgm:cxn modelId="{3002B23C-9E53-41FF-8DC4-93062436D2EB}" type="presOf" srcId="{0A744FDF-F891-4814-85C1-4711D4D9A864}" destId="{2E255AA5-DB69-4955-B001-2B52364DD292}" srcOrd="0" destOrd="1" presId="urn:microsoft.com/office/officeart/2005/8/layout/chevron2"/>
    <dgm:cxn modelId="{DB42EC16-2B62-474A-9B1E-AF695008C90A}" type="presOf" srcId="{3904E509-51BF-4701-9C86-631A1A8210AA}" destId="{20046874-A608-4BFF-BBEC-ACFB35CD7046}" srcOrd="0" destOrd="2" presId="urn:microsoft.com/office/officeart/2005/8/layout/chevron2"/>
    <dgm:cxn modelId="{962023DF-53A7-4DFD-BFB2-2830D477BFE4}" srcId="{007DF8AA-DBF5-43C9-87F4-4E4F44300D4F}" destId="{0A744FDF-F891-4814-85C1-4711D4D9A864}" srcOrd="1" destOrd="0" parTransId="{C6BF2F33-78E6-43D7-B36E-A64EB8172291}" sibTransId="{DF112BD6-C65F-41F2-BB95-074D4491A9EC}"/>
    <dgm:cxn modelId="{493E8C1E-D55F-4FAB-A9B6-418B70ED18E0}" type="presOf" srcId="{59D2F63A-D102-443B-A277-C8752C03BBD0}" destId="{5476B908-0870-4870-9F57-175DB62427AD}" srcOrd="0" destOrd="0" presId="urn:microsoft.com/office/officeart/2005/8/layout/chevron2"/>
    <dgm:cxn modelId="{7D64524E-3BD3-4BE4-8990-A954BB8B2C62}" type="presOf" srcId="{D41C923F-04E2-4AE5-AFEE-C1978DFD1C8A}" destId="{2E255AA5-DB69-4955-B001-2B52364DD292}" srcOrd="0" destOrd="0" presId="urn:microsoft.com/office/officeart/2005/8/layout/chevron2"/>
    <dgm:cxn modelId="{48653890-272E-4037-A6CA-FE7B691450F7}" srcId="{59D2F63A-D102-443B-A277-C8752C03BBD0}" destId="{43FE5046-669E-4CA5-A653-B70668E0FC28}" srcOrd="0" destOrd="0" parTransId="{1DDBAA35-75BA-4D40-A12A-0D90BCC9CBDB}" sibTransId="{29B08CE3-B39F-4B9B-81AD-4B106D69781F}"/>
    <dgm:cxn modelId="{84ECFCFC-26D3-42B9-95AA-CF77775A4AD0}" type="presOf" srcId="{43FE5046-669E-4CA5-A653-B70668E0FC28}" destId="{0866BB7B-FCBE-4043-BBF1-ABA5865CD43C}" srcOrd="0" destOrd="0" presId="urn:microsoft.com/office/officeart/2005/8/layout/chevron2"/>
    <dgm:cxn modelId="{A6F96270-5262-47BA-9321-735DC573149E}" srcId="{007DF8AA-DBF5-43C9-87F4-4E4F44300D4F}" destId="{D41C923F-04E2-4AE5-AFEE-C1978DFD1C8A}" srcOrd="0" destOrd="0" parTransId="{ABA39B9C-BA8C-47EE-B484-044C9838A81C}" sibTransId="{59640375-DE10-4152-8EEF-AF5745884BA3}"/>
    <dgm:cxn modelId="{9AD2F3D4-52DE-4A8E-8E98-0AC093585D8F}" type="presOf" srcId="{D2FEBB7B-7423-413A-82D4-C52C9B8F50FD}" destId="{B8682388-4254-45B3-9E6B-9E4CBB41F2F3}" srcOrd="0" destOrd="0" presId="urn:microsoft.com/office/officeart/2005/8/layout/chevron2"/>
    <dgm:cxn modelId="{42F3DF77-A192-4528-ABF6-5931D171BDCA}" srcId="{007DF8AA-DBF5-43C9-87F4-4E4F44300D4F}" destId="{7458DF47-B1FB-4E77-99A4-E738E4E11139}" srcOrd="3" destOrd="0" parTransId="{644003AD-6120-4454-AE48-064056E9120D}" sibTransId="{F2E368CD-EA2C-47BA-AB7F-7439BF6C2F67}"/>
    <dgm:cxn modelId="{A83DBF76-5630-41CC-8A1A-400F2B0333D4}" srcId="{007DF8AA-DBF5-43C9-87F4-4E4F44300D4F}" destId="{70DF0911-A8AD-4DAC-B3D2-4EB6103835B1}" srcOrd="2" destOrd="0" parTransId="{9E868FCD-3455-4770-B0E0-5D24E57EBF5C}" sibTransId="{19CB2380-B345-478F-A344-A22576FE5A19}"/>
    <dgm:cxn modelId="{A3C39533-411D-4C52-A271-87FA8DB94ADB}" type="presOf" srcId="{27E9AB85-7576-4FB7-8334-FFF0C3177954}" destId="{20046874-A608-4BFF-BBEC-ACFB35CD7046}" srcOrd="0" destOrd="1" presId="urn:microsoft.com/office/officeart/2005/8/layout/chevron2"/>
    <dgm:cxn modelId="{42225DE3-7DD4-43DB-A09F-E197AF18A138}" type="presOf" srcId="{758E5B7B-050C-42B2-B23E-8D717CB6843B}" destId="{20046874-A608-4BFF-BBEC-ACFB35CD7046}" srcOrd="0" destOrd="0" presId="urn:microsoft.com/office/officeart/2005/8/layout/chevron2"/>
    <dgm:cxn modelId="{A6FCA55F-44E4-448D-94E6-C0C850192037}" type="presOf" srcId="{007DF8AA-DBF5-43C9-87F4-4E4F44300D4F}" destId="{9B16B580-DC3F-4931-A89F-63CF5408B168}" srcOrd="0" destOrd="0" presId="urn:microsoft.com/office/officeart/2005/8/layout/chevron2"/>
    <dgm:cxn modelId="{EAD0AB43-2FDB-4846-BCA5-C97F9CF380FF}" type="presOf" srcId="{7458DF47-B1FB-4E77-99A4-E738E4E11139}" destId="{2E255AA5-DB69-4955-B001-2B52364DD292}" srcOrd="0" destOrd="3" presId="urn:microsoft.com/office/officeart/2005/8/layout/chevron2"/>
    <dgm:cxn modelId="{247E48EA-98D0-42CA-A799-32C77644DEA3}" type="presParOf" srcId="{B8682388-4254-45B3-9E6B-9E4CBB41F2F3}" destId="{E7C2CF5B-9690-4237-AE5F-9AFCEAAB2F53}" srcOrd="0" destOrd="0" presId="urn:microsoft.com/office/officeart/2005/8/layout/chevron2"/>
    <dgm:cxn modelId="{88D52DD8-ED1E-4CE0-8ECE-298B36D063B2}" type="presParOf" srcId="{E7C2CF5B-9690-4237-AE5F-9AFCEAAB2F53}" destId="{5476B908-0870-4870-9F57-175DB62427AD}" srcOrd="0" destOrd="0" presId="urn:microsoft.com/office/officeart/2005/8/layout/chevron2"/>
    <dgm:cxn modelId="{552E5477-32AA-44C3-92DC-4B07E96E6E53}" type="presParOf" srcId="{E7C2CF5B-9690-4237-AE5F-9AFCEAAB2F53}" destId="{0866BB7B-FCBE-4043-BBF1-ABA5865CD43C}" srcOrd="1" destOrd="0" presId="urn:microsoft.com/office/officeart/2005/8/layout/chevron2"/>
    <dgm:cxn modelId="{482A6260-87E1-4501-9E56-15B60C209B22}" type="presParOf" srcId="{B8682388-4254-45B3-9E6B-9E4CBB41F2F3}" destId="{BD6911E9-E108-4330-BAF7-DCB9EBD72D9C}" srcOrd="1" destOrd="0" presId="urn:microsoft.com/office/officeart/2005/8/layout/chevron2"/>
    <dgm:cxn modelId="{1E1AB87E-F933-404D-81D0-A74F472FCABE}" type="presParOf" srcId="{B8682388-4254-45B3-9E6B-9E4CBB41F2F3}" destId="{474907A2-1957-4FB9-B3D0-9E09C09AE60A}" srcOrd="2" destOrd="0" presId="urn:microsoft.com/office/officeart/2005/8/layout/chevron2"/>
    <dgm:cxn modelId="{64AB610F-62B1-4798-8A64-7CFD40A73900}" type="presParOf" srcId="{474907A2-1957-4FB9-B3D0-9E09C09AE60A}" destId="{25D2CDB7-8450-4526-BADD-9B06C779EC9D}" srcOrd="0" destOrd="0" presId="urn:microsoft.com/office/officeart/2005/8/layout/chevron2"/>
    <dgm:cxn modelId="{A66C57E3-2054-4ABE-89AB-4893C13811F0}" type="presParOf" srcId="{474907A2-1957-4FB9-B3D0-9E09C09AE60A}" destId="{20046874-A608-4BFF-BBEC-ACFB35CD7046}" srcOrd="1" destOrd="0" presId="urn:microsoft.com/office/officeart/2005/8/layout/chevron2"/>
    <dgm:cxn modelId="{C258D1CB-E673-4684-A880-BAF372F9823D}" type="presParOf" srcId="{B8682388-4254-45B3-9E6B-9E4CBB41F2F3}" destId="{581547BD-43D7-42EC-AC5B-8E5E6E2EAF12}" srcOrd="3" destOrd="0" presId="urn:microsoft.com/office/officeart/2005/8/layout/chevron2"/>
    <dgm:cxn modelId="{9109FB11-58BE-49F1-B7B7-A5C1BC4FE4A7}" type="presParOf" srcId="{B8682388-4254-45B3-9E6B-9E4CBB41F2F3}" destId="{A75B777D-D666-43E4-9909-4A97FE69C8A3}" srcOrd="4" destOrd="0" presId="urn:microsoft.com/office/officeart/2005/8/layout/chevron2"/>
    <dgm:cxn modelId="{397EB186-6C94-44F4-AE6D-C9205A2E9782}" type="presParOf" srcId="{A75B777D-D666-43E4-9909-4A97FE69C8A3}" destId="{9B16B580-DC3F-4931-A89F-63CF5408B168}" srcOrd="0" destOrd="0" presId="urn:microsoft.com/office/officeart/2005/8/layout/chevron2"/>
    <dgm:cxn modelId="{B639F2E0-6ACB-4A55-B313-72545F30CF61}" type="presParOf" srcId="{A75B777D-D666-43E4-9909-4A97FE69C8A3}" destId="{2E255AA5-DB69-4955-B001-2B52364DD29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125026D1-33F9-4CFE-B192-7A6273DEF4A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56514"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415" y="4721186"/>
            <a:ext cx="4990783"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9442371"/>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56514" y="9442371"/>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E9FAF37-39CD-4514-8851-363495390D7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a:ln/>
        </p:spPr>
      </p:sp>
      <p:sp>
        <p:nvSpPr>
          <p:cNvPr id="6147" name="ノート プレースホルダ 2"/>
          <p:cNvSpPr>
            <a:spLocks noGrp="1"/>
          </p:cNvSpPr>
          <p:nvPr>
            <p:ph type="body" idx="1"/>
          </p:nvPr>
        </p:nvSpPr>
        <p:spPr>
          <a:noFill/>
          <a:ln/>
        </p:spPr>
        <p:txBody>
          <a:bodyPr/>
          <a:lstStyle/>
          <a:p>
            <a:endParaRPr lang="ja-JP" altLang="en-US" smtClean="0"/>
          </a:p>
        </p:txBody>
      </p:sp>
      <p:sp>
        <p:nvSpPr>
          <p:cNvPr id="6148" name="スライド番号プレースホルダ 3"/>
          <p:cNvSpPr>
            <a:spLocks noGrp="1"/>
          </p:cNvSpPr>
          <p:nvPr>
            <p:ph type="sldNum" sz="quarter" idx="5"/>
          </p:nvPr>
        </p:nvSpPr>
        <p:spPr>
          <a:noFill/>
        </p:spPr>
        <p:txBody>
          <a:bodyPr/>
          <a:lstStyle/>
          <a:p>
            <a:fld id="{66BD507B-830C-48B2-BC4D-61A8056EDBEF}" type="slidenum">
              <a:rPr lang="en-US" altLang="ja-JP" smtClean="0"/>
              <a:pPr/>
              <a:t>1</a:t>
            </a:fld>
            <a:endParaRPr lang="en-US" altLang="ja-JP" smtClean="0"/>
          </a:p>
        </p:txBody>
      </p:sp>
      <p:sp>
        <p:nvSpPr>
          <p:cNvPr id="6" name="日付プレースホルダ 5"/>
          <p:cNvSpPr>
            <a:spLocks noGrp="1"/>
          </p:cNvSpPr>
          <p:nvPr>
            <p:ph type="dt" idx="10"/>
          </p:nvPr>
        </p:nvSpPr>
        <p:spPr/>
        <p:txBody>
          <a:bodyPr/>
          <a:lstStyle/>
          <a:p>
            <a:pPr>
              <a:defRPr/>
            </a:pPr>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p:spPr>
      </p:sp>
      <p:sp>
        <p:nvSpPr>
          <p:cNvPr id="717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p:spPr>
      </p:sp>
      <p:sp>
        <p:nvSpPr>
          <p:cNvPr id="717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12</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被災者支援の実務の出発点</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13</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14</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認定基準について、①②どちらを採用するかについては自治体の判断に委ねられるが、同一災害である以上は全国的に判定方法や基準を統一してもらわないと、公平性に欠けてしまうという問題がある。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15</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16</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17</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18</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19</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2</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1E9FAF37-39CD-4514-8851-363495390D75}" type="slidenum">
              <a:rPr lang="en-US" altLang="ja-JP" smtClean="0"/>
              <a:pPr>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1E9FAF37-39CD-4514-8851-363495390D75}" type="slidenum">
              <a:rPr lang="en-US" altLang="ja-JP" smtClean="0"/>
              <a:pPr>
                <a:defRPr/>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1E9FAF37-39CD-4514-8851-363495390D75}" type="slidenum">
              <a:rPr lang="en-US" altLang="ja-JP" smtClean="0"/>
              <a:pPr>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EB002-2496-4515-B3EC-2662C6EDE165}" type="slidenum">
              <a:rPr lang="en-US" altLang="ja-JP"/>
              <a:pPr/>
              <a:t>23</a:t>
            </a:fld>
            <a:endParaRPr lang="en-US" altLang="ja-JP"/>
          </a:p>
        </p:txBody>
      </p:sp>
      <p:sp>
        <p:nvSpPr>
          <p:cNvPr id="262146" name="Rectangle 2"/>
          <p:cNvSpPr>
            <a:spLocks noGrp="1" noRot="1" noChangeAspect="1" noChangeArrowheads="1" noTextEdit="1"/>
          </p:cNvSpPr>
          <p:nvPr>
            <p:ph type="sldImg"/>
          </p:nvPr>
        </p:nvSpPr>
        <p:spPr>
          <a:xfrm>
            <a:off x="917575" y="746125"/>
            <a:ext cx="4972050" cy="3729038"/>
          </a:xfrm>
          <a:ln/>
        </p:spPr>
      </p:sp>
      <p:sp>
        <p:nvSpPr>
          <p:cNvPr id="262147" name="Rectangle 3"/>
          <p:cNvSpPr>
            <a:spLocks noGrp="1" noChangeArrowheads="1"/>
          </p:cNvSpPr>
          <p:nvPr>
            <p:ph type="body" idx="1"/>
          </p:nvPr>
        </p:nvSpPr>
        <p:spPr/>
        <p:txBody>
          <a:bodyPr/>
          <a:lstStyle/>
          <a:p>
            <a:r>
              <a:rPr lang="ja-JP" altLang="en-US"/>
              <a:t>　ここでは、被災者支援に注目して、災害救助法における災害応急対策の支援メニューを列挙してみました。</a:t>
            </a:r>
          </a:p>
          <a:p>
            <a:r>
              <a:rPr lang="ja-JP" altLang="en-US"/>
              <a:t>　災害救助法による救助は、都道府県知事（法定受託事務）がこれを行い、市町村長がこれを補助することになっています。</a:t>
            </a:r>
          </a:p>
          <a:p>
            <a:r>
              <a:rPr lang="ja-JP" altLang="en-US"/>
              <a:t>　なお、必要な場合は、救助の実施に関する事務の一部を市町村長が行うこととすることができることになっています。</a:t>
            </a:r>
          </a:p>
        </p:txBody>
      </p:sp>
      <p:sp>
        <p:nvSpPr>
          <p:cNvPr id="6" name="日付プレースホルダ 5"/>
          <p:cNvSpPr>
            <a:spLocks noGrp="1"/>
          </p:cNvSpPr>
          <p:nvPr>
            <p:ph type="dt" idx="10"/>
          </p:nvPr>
        </p:nvSpPr>
        <p:spPr/>
        <p:txBody>
          <a:bodyPr/>
          <a:lstStyle/>
          <a:p>
            <a:pPr>
              <a:defRPr/>
            </a:pPr>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24</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25</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26</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1E9FAF37-39CD-4514-8851-363495390D75}" type="slidenum">
              <a:rPr lang="en-US" altLang="ja-JP" smtClean="0"/>
              <a:pPr>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28</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29</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30</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31</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32</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33</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34</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6D7638E-39A0-4CDB-8A37-01A755302034}" type="slidenum">
              <a:rPr lang="en-US" altLang="ja-JP" smtClean="0"/>
              <a:pPr>
                <a:defRPr/>
              </a:pPr>
              <a:t>35</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36</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37</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38</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39</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40</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41</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42</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43</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44</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45</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46</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47</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48</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49</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5</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50</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6</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7</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8</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9</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p:cNvPicPr>
            <a:picLocks noChangeAspect="1" noChangeArrowheads="1"/>
          </p:cNvPicPr>
          <p:nvPr/>
        </p:nvPicPr>
        <p:blipFill>
          <a:blip r:embed="rId2" cstate="print"/>
          <a:srcRect/>
          <a:stretch>
            <a:fillRect/>
          </a:stretch>
        </p:blipFill>
        <p:spPr bwMode="auto">
          <a:xfrm>
            <a:off x="3851275" y="4965700"/>
            <a:ext cx="5292725" cy="1912938"/>
          </a:xfrm>
          <a:prstGeom prst="rect">
            <a:avLst/>
          </a:prstGeom>
          <a:noFill/>
          <a:ln w="9525">
            <a:noFill/>
            <a:miter lim="800000"/>
            <a:headEnd/>
            <a:tailEnd/>
          </a:ln>
        </p:spPr>
      </p:pic>
      <p:sp>
        <p:nvSpPr>
          <p:cNvPr id="5" name="Text Box 29"/>
          <p:cNvSpPr txBox="1">
            <a:spLocks noChangeArrowheads="1"/>
          </p:cNvSpPr>
          <p:nvPr/>
        </p:nvSpPr>
        <p:spPr bwMode="auto">
          <a:xfrm>
            <a:off x="971550" y="-3175"/>
            <a:ext cx="4895850" cy="457200"/>
          </a:xfrm>
          <a:prstGeom prst="rect">
            <a:avLst/>
          </a:prstGeom>
          <a:noFill/>
          <a:ln w="9525">
            <a:noFill/>
            <a:miter lim="800000"/>
            <a:headEnd/>
            <a:tailEnd/>
          </a:ln>
          <a:effectLst/>
        </p:spPr>
        <p:txBody>
          <a:bodyPr>
            <a:spAutoFit/>
          </a:bodyPr>
          <a:lstStyle/>
          <a:p>
            <a:pPr>
              <a:spcBef>
                <a:spcPct val="50000"/>
              </a:spcBef>
              <a:defRPr/>
            </a:pPr>
            <a:r>
              <a:rPr lang="ja-JP" altLang="en-US" sz="2400">
                <a:solidFill>
                  <a:srgbClr val="003366"/>
                </a:solidFill>
              </a:rPr>
              <a:t>山崎栄一研究室</a:t>
            </a:r>
          </a:p>
        </p:txBody>
      </p:sp>
      <p:sp>
        <p:nvSpPr>
          <p:cNvPr id="6" name="Text Box 38"/>
          <p:cNvSpPr txBox="1">
            <a:spLocks noChangeArrowheads="1"/>
          </p:cNvSpPr>
          <p:nvPr/>
        </p:nvSpPr>
        <p:spPr bwMode="auto">
          <a:xfrm>
            <a:off x="1006475" y="341313"/>
            <a:ext cx="5184775" cy="290512"/>
          </a:xfrm>
          <a:prstGeom prst="rect">
            <a:avLst/>
          </a:prstGeom>
          <a:noFill/>
          <a:ln w="9525">
            <a:noFill/>
            <a:miter lim="800000"/>
            <a:headEnd/>
            <a:tailEnd/>
          </a:ln>
          <a:effectLst/>
        </p:spPr>
        <p:txBody>
          <a:bodyPr>
            <a:spAutoFit/>
          </a:bodyPr>
          <a:lstStyle/>
          <a:p>
            <a:pPr>
              <a:spcBef>
                <a:spcPct val="50000"/>
              </a:spcBef>
              <a:defRPr/>
            </a:pPr>
            <a:r>
              <a:rPr lang="en-US" altLang="ja-JP" sz="1300">
                <a:solidFill>
                  <a:srgbClr val="003366"/>
                </a:solidFill>
                <a:latin typeface="ＭＳ Ｐゴシック" pitchFamily="50" charset="-128"/>
              </a:rPr>
              <a:t>EIICHI YAMASAKI</a:t>
            </a:r>
            <a:r>
              <a:rPr lang="ja-JP" altLang="en-US" sz="1300">
                <a:solidFill>
                  <a:srgbClr val="003366"/>
                </a:solidFill>
                <a:latin typeface="ＭＳ Ｐゴシック" pitchFamily="50" charset="-128"/>
              </a:rPr>
              <a:t>　</a:t>
            </a:r>
            <a:r>
              <a:rPr lang="en-US" altLang="ja-JP" sz="1300">
                <a:solidFill>
                  <a:srgbClr val="003366"/>
                </a:solidFill>
                <a:latin typeface="ＭＳ Ｐゴシック" pitchFamily="50" charset="-128"/>
              </a:rPr>
              <a:t>LABORATORY</a:t>
            </a:r>
          </a:p>
        </p:txBody>
      </p:sp>
      <p:sp>
        <p:nvSpPr>
          <p:cNvPr id="7" name="Line 41"/>
          <p:cNvSpPr>
            <a:spLocks noChangeShapeType="1"/>
          </p:cNvSpPr>
          <p:nvPr/>
        </p:nvSpPr>
        <p:spPr bwMode="auto">
          <a:xfrm>
            <a:off x="0" y="692150"/>
            <a:ext cx="9144000" cy="0"/>
          </a:xfrm>
          <a:prstGeom prst="line">
            <a:avLst/>
          </a:prstGeom>
          <a:noFill/>
          <a:ln w="19050">
            <a:solidFill>
              <a:srgbClr val="024D6E"/>
            </a:solidFill>
            <a:round/>
            <a:headEnd/>
            <a:tailEnd/>
          </a:ln>
          <a:effectLst/>
        </p:spPr>
        <p:txBody>
          <a:bodyPr/>
          <a:lstStyle/>
          <a:p>
            <a:pPr>
              <a:defRPr/>
            </a:pPr>
            <a:endParaRPr lang="ja-JP" altLang="en-US"/>
          </a:p>
        </p:txBody>
      </p:sp>
      <p:sp>
        <p:nvSpPr>
          <p:cNvPr id="8" name="Line 44"/>
          <p:cNvSpPr>
            <a:spLocks noChangeShapeType="1"/>
          </p:cNvSpPr>
          <p:nvPr/>
        </p:nvSpPr>
        <p:spPr bwMode="auto">
          <a:xfrm>
            <a:off x="8893175" y="0"/>
            <a:ext cx="0" cy="5445125"/>
          </a:xfrm>
          <a:prstGeom prst="line">
            <a:avLst/>
          </a:prstGeom>
          <a:noFill/>
          <a:ln w="9525">
            <a:solidFill>
              <a:srgbClr val="024D6E"/>
            </a:solidFill>
            <a:round/>
            <a:headEnd/>
            <a:tailEnd/>
          </a:ln>
          <a:effectLst/>
        </p:spPr>
        <p:txBody>
          <a:bodyPr/>
          <a:lstStyle/>
          <a:p>
            <a:pPr>
              <a:defRPr/>
            </a:pPr>
            <a:endParaRPr lang="ja-JP" altLang="en-US"/>
          </a:p>
        </p:txBody>
      </p:sp>
      <p:pic>
        <p:nvPicPr>
          <p:cNvPr id="9" name="Picture 48" descr="a-2"/>
          <p:cNvPicPr>
            <a:picLocks noChangeAspect="1" noChangeArrowheads="1"/>
          </p:cNvPicPr>
          <p:nvPr/>
        </p:nvPicPr>
        <p:blipFill>
          <a:blip r:embed="rId3" cstate="print"/>
          <a:srcRect/>
          <a:stretch>
            <a:fillRect/>
          </a:stretch>
        </p:blipFill>
        <p:spPr bwMode="auto">
          <a:xfrm>
            <a:off x="250825" y="115888"/>
            <a:ext cx="781050" cy="455612"/>
          </a:xfrm>
          <a:prstGeom prst="rect">
            <a:avLst/>
          </a:prstGeom>
          <a:noFill/>
          <a:ln w="9525">
            <a:noFill/>
            <a:miter lim="800000"/>
            <a:headEnd/>
            <a:tailEnd/>
          </a:ln>
        </p:spPr>
      </p:pic>
      <p:sp>
        <p:nvSpPr>
          <p:cNvPr id="10" name="テキスト ボックス 3"/>
          <p:cNvSpPr txBox="1"/>
          <p:nvPr/>
        </p:nvSpPr>
        <p:spPr>
          <a:xfrm>
            <a:off x="5786438" y="285750"/>
            <a:ext cx="3357562" cy="338138"/>
          </a:xfrm>
          <a:prstGeom prst="rect">
            <a:avLst/>
          </a:prstGeom>
          <a:noFill/>
        </p:spPr>
        <p:txBody>
          <a:bodyPr>
            <a:spAutoFit/>
          </a:bodyPr>
          <a:ls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a:lstStyle>
          <a:p>
            <a:pPr>
              <a:defRPr/>
            </a:pPr>
            <a:r>
              <a:rPr lang="en-US" altLang="ja-JP" sz="1600" dirty="0" smtClean="0"/>
              <a:t>http://www.eiichiyamasaki.com/</a:t>
            </a:r>
            <a:endParaRPr lang="ja-JP" altLang="en-US" sz="1600" dirty="0"/>
          </a:p>
        </p:txBody>
      </p:sp>
      <p:sp>
        <p:nvSpPr>
          <p:cNvPr id="3074" name="Rectangle 2"/>
          <p:cNvSpPr>
            <a:spLocks noGrp="1" noChangeArrowheads="1"/>
          </p:cNvSpPr>
          <p:nvPr>
            <p:ph type="ctrTitle"/>
          </p:nvPr>
        </p:nvSpPr>
        <p:spPr>
          <a:xfrm>
            <a:off x="250825" y="725488"/>
            <a:ext cx="8497888" cy="646331"/>
          </a:xfrm>
        </p:spPr>
        <p:txBody>
          <a:bodyPr/>
          <a:lstStyle>
            <a:lvl1pPr eaLnBrk="0" hangingPunct="0">
              <a:defRPr sz="3600" b="0"/>
            </a:lvl1pPr>
          </a:lstStyle>
          <a:p>
            <a:r>
              <a:rPr lang="ja-JP" altLang="en-US" smtClean="0"/>
              <a:t>マスタ タイトルの書式設定</a:t>
            </a:r>
            <a:endParaRPr lang="ja-JP" altLang="en-US" dirty="0"/>
          </a:p>
        </p:txBody>
      </p:sp>
      <p:sp>
        <p:nvSpPr>
          <p:cNvPr id="3075" name="Rectangle 3"/>
          <p:cNvSpPr>
            <a:spLocks noGrp="1" noChangeArrowheads="1"/>
          </p:cNvSpPr>
          <p:nvPr>
            <p:ph type="subTitle" idx="1"/>
          </p:nvPr>
        </p:nvSpPr>
        <p:spPr>
          <a:xfrm>
            <a:off x="250825" y="2239963"/>
            <a:ext cx="8497888" cy="396875"/>
          </a:xfrm>
        </p:spPr>
        <p:txBody>
          <a:bodyPr/>
          <a:lstStyle>
            <a:lvl1pPr marL="0" indent="0" eaLnBrk="0" hangingPunct="0">
              <a:spcBef>
                <a:spcPct val="0"/>
              </a:spcBef>
              <a:buClrTx/>
              <a:buSzTx/>
              <a:buFontTx/>
              <a:buNone/>
              <a:defRPr kumimoji="0" sz="2000">
                <a:latin typeface="ＭＳ Ｐゴシック" pitchFamily="50" charset="-128"/>
              </a:defRPr>
            </a:lvl1pPr>
          </a:lstStyle>
          <a:p>
            <a:r>
              <a:rPr lang="ja-JP" altLang="en-US" smtClean="0"/>
              <a:t>マスタ サブタイトルの書式設定</a:t>
            </a:r>
            <a:endParaRPr lang="ja-JP" altLang="en-US"/>
          </a:p>
        </p:txBody>
      </p:sp>
      <p:sp>
        <p:nvSpPr>
          <p:cNvPr id="11" name="Rectangle 4"/>
          <p:cNvSpPr>
            <a:spLocks noGrp="1" noChangeArrowheads="1"/>
          </p:cNvSpPr>
          <p:nvPr>
            <p:ph type="dt" sz="half" idx="10"/>
          </p:nvPr>
        </p:nvSpPr>
        <p:spPr/>
        <p:txBody>
          <a:bodyPr/>
          <a:lstStyle>
            <a:lvl1pPr>
              <a:defRPr/>
            </a:lvl1pPr>
          </a:lstStyle>
          <a:p>
            <a:pPr>
              <a:defRPr/>
            </a:pPr>
            <a:endParaRPr lang="en-US" altLang="ja-JP"/>
          </a:p>
        </p:txBody>
      </p:sp>
      <p:sp>
        <p:nvSpPr>
          <p:cNvPr id="12" name="Rectangle 5"/>
          <p:cNvSpPr>
            <a:spLocks noGrp="1" noChangeArrowheads="1"/>
          </p:cNvSpPr>
          <p:nvPr>
            <p:ph type="sldNum" sz="quarter" idx="11"/>
          </p:nvPr>
        </p:nvSpPr>
        <p:spPr/>
        <p:txBody>
          <a:bodyPr/>
          <a:lstStyle>
            <a:lvl1pPr>
              <a:defRPr/>
            </a:lvl1pPr>
          </a:lstStyle>
          <a:p>
            <a:pPr>
              <a:defRPr/>
            </a:pPr>
            <a:fld id="{FC47F4A6-D954-41AA-A73F-B0C59B4C7DCC}"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F25EC725-D014-4230-A23C-A1A143D55365}"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460375"/>
            <a:ext cx="2108200" cy="28717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460375"/>
            <a:ext cx="6175375" cy="28717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9CC7EBF0-5173-4EEA-8812-496AF18AD90D}"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50825" y="1484312"/>
            <a:ext cx="8435975" cy="480220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F424D79F-94B5-495D-889C-310DE875F7FD}"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4348" y="2928934"/>
            <a:ext cx="7772400" cy="646331"/>
          </a:xfrm>
        </p:spPr>
        <p:txBody>
          <a:bodyPr/>
          <a:lstStyle>
            <a:lvl1pPr algn="l">
              <a:defRPr sz="3600" b="0" cap="all"/>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14348" y="3571877"/>
            <a:ext cx="7772400" cy="78581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047C1B66-A198-44D7-9F56-B811366B477B}"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dirty="0"/>
          </a:p>
        </p:txBody>
      </p:sp>
      <p:sp>
        <p:nvSpPr>
          <p:cNvPr id="3" name="コンテンツ プレースホルダ 2"/>
          <p:cNvSpPr>
            <a:spLocks noGrp="1"/>
          </p:cNvSpPr>
          <p:nvPr>
            <p:ph sz="half" idx="1"/>
          </p:nvPr>
        </p:nvSpPr>
        <p:spPr>
          <a:xfrm>
            <a:off x="250825" y="1484312"/>
            <a:ext cx="4141788" cy="1938992"/>
          </a:xfrm>
        </p:spPr>
        <p:txBody>
          <a:bodyPr/>
          <a:lstStyle>
            <a:lvl1pPr>
              <a:defRPr sz="2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545013" y="1484312"/>
            <a:ext cx="4141787" cy="193899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214B7CC0-DD6C-4E25-88A9-4649C824B6CE}"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357166"/>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0800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 4"/>
          <p:cNvSpPr>
            <a:spLocks noGrp="1"/>
          </p:cNvSpPr>
          <p:nvPr>
            <p:ph type="body" sz="quarter" idx="3"/>
          </p:nvPr>
        </p:nvSpPr>
        <p:spPr>
          <a:xfrm>
            <a:off x="4645025" y="1535113"/>
            <a:ext cx="4041775" cy="60800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fld id="{04394BD8-B5AF-4491-8EA2-87F948946E26}"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B03465FF-AD4C-44AE-B3A2-B955A7DFB285}"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fld id="{9AE8E2BE-14B2-44D0-BA2F-5A09DC00BB1E}"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4FFAAA42-8418-4286-A2FD-FD73D58891D4}"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9C82E886-551E-4664-8E7A-244242033D9A}"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460375"/>
            <a:ext cx="8424863"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タイトルの書式設定</a:t>
            </a:r>
            <a:br>
              <a:rPr lang="ja-JP" altLang="en-US" smtClean="0"/>
            </a:br>
            <a:endParaRPr lang="ja-JP" altLang="en-US" smtClean="0"/>
          </a:p>
        </p:txBody>
      </p:sp>
      <p:sp>
        <p:nvSpPr>
          <p:cNvPr id="1028" name="Rectangle 4"/>
          <p:cNvSpPr>
            <a:spLocks noGrp="1" noChangeArrowheads="1"/>
          </p:cNvSpPr>
          <p:nvPr>
            <p:ph type="dt" sz="half" idx="2"/>
          </p:nvPr>
        </p:nvSpPr>
        <p:spPr bwMode="auto">
          <a:xfrm>
            <a:off x="216217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latin typeface="+mj-lt"/>
              </a:defRPr>
            </a:lvl1pPr>
          </a:lstStyle>
          <a:p>
            <a:pPr>
              <a:defRPr/>
            </a:pPr>
            <a:endParaRPr lang="en-US" altLang="ja-JP"/>
          </a:p>
        </p:txBody>
      </p:sp>
      <p:sp>
        <p:nvSpPr>
          <p:cNvPr id="1030" name="Rectangle 6"/>
          <p:cNvSpPr>
            <a:spLocks noGrp="1" noChangeArrowheads="1"/>
          </p:cNvSpPr>
          <p:nvPr>
            <p:ph type="sldNum" sz="quarter" idx="4"/>
          </p:nvPr>
        </p:nvSpPr>
        <p:spPr bwMode="auto">
          <a:xfrm>
            <a:off x="25082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rgbClr val="003366"/>
                </a:solidFill>
                <a:latin typeface="+mj-lt"/>
              </a:defRPr>
            </a:lvl1pPr>
          </a:lstStyle>
          <a:p>
            <a:pPr>
              <a:defRPr/>
            </a:pPr>
            <a:fld id="{C9D1409A-4331-414E-B529-B7B3DC5FABD7}" type="slidenum">
              <a:rPr lang="en-US" altLang="ja-JP"/>
              <a:pPr>
                <a:defRPr/>
              </a:pPr>
              <a:t>&lt;#&gt;</a:t>
            </a:fld>
            <a:endParaRPr lang="en-US" altLang="ja-JP"/>
          </a:p>
        </p:txBody>
      </p:sp>
      <p:sp>
        <p:nvSpPr>
          <p:cNvPr id="1039" name="Text Box 15"/>
          <p:cNvSpPr txBox="1">
            <a:spLocks noChangeArrowheads="1"/>
          </p:cNvSpPr>
          <p:nvPr/>
        </p:nvSpPr>
        <p:spPr bwMode="auto">
          <a:xfrm>
            <a:off x="252413" y="28575"/>
            <a:ext cx="2808287" cy="274638"/>
          </a:xfrm>
          <a:prstGeom prst="rect">
            <a:avLst/>
          </a:prstGeom>
          <a:noFill/>
          <a:ln w="9525">
            <a:noFill/>
            <a:miter lim="800000"/>
            <a:headEnd/>
            <a:tailEnd/>
          </a:ln>
          <a:effectLst/>
        </p:spPr>
        <p:txBody>
          <a:bodyPr>
            <a:spAutoFit/>
          </a:bodyPr>
          <a:lstStyle/>
          <a:p>
            <a:pPr>
              <a:spcBef>
                <a:spcPct val="50000"/>
              </a:spcBef>
              <a:defRPr/>
            </a:pPr>
            <a:r>
              <a:rPr lang="ja-JP" altLang="en-US" sz="1200">
                <a:solidFill>
                  <a:srgbClr val="003366"/>
                </a:solidFill>
              </a:rPr>
              <a:t>山崎栄一研究室</a:t>
            </a:r>
          </a:p>
        </p:txBody>
      </p:sp>
      <p:pic>
        <p:nvPicPr>
          <p:cNvPr id="2" name="Picture 16"/>
          <p:cNvPicPr>
            <a:picLocks noChangeAspect="1" noChangeArrowheads="1"/>
          </p:cNvPicPr>
          <p:nvPr/>
        </p:nvPicPr>
        <p:blipFill>
          <a:blip r:embed="rId13" cstate="print"/>
          <a:srcRect/>
          <a:stretch>
            <a:fillRect/>
          </a:stretch>
        </p:blipFill>
        <p:spPr bwMode="auto">
          <a:xfrm>
            <a:off x="7451725" y="6269038"/>
            <a:ext cx="1701800" cy="614362"/>
          </a:xfrm>
          <a:prstGeom prst="rect">
            <a:avLst/>
          </a:prstGeom>
          <a:noFill/>
          <a:ln w="9525">
            <a:noFill/>
            <a:miter lim="800000"/>
            <a:headEnd/>
            <a:tailEnd/>
          </a:ln>
        </p:spPr>
      </p:pic>
      <p:sp>
        <p:nvSpPr>
          <p:cNvPr id="1044" name="Line 20"/>
          <p:cNvSpPr>
            <a:spLocks noChangeShapeType="1"/>
          </p:cNvSpPr>
          <p:nvPr/>
        </p:nvSpPr>
        <p:spPr bwMode="auto">
          <a:xfrm>
            <a:off x="0" y="333375"/>
            <a:ext cx="9144000" cy="0"/>
          </a:xfrm>
          <a:prstGeom prst="line">
            <a:avLst/>
          </a:prstGeom>
          <a:noFill/>
          <a:ln w="19050">
            <a:solidFill>
              <a:srgbClr val="024D6E"/>
            </a:solidFill>
            <a:round/>
            <a:headEnd/>
            <a:tailEnd/>
          </a:ln>
          <a:effectLst/>
        </p:spPr>
        <p:txBody>
          <a:bodyPr/>
          <a:lstStyle/>
          <a:p>
            <a:pPr>
              <a:defRPr/>
            </a:pPr>
            <a:endParaRPr lang="ja-JP" altLang="en-US"/>
          </a:p>
        </p:txBody>
      </p:sp>
      <p:sp>
        <p:nvSpPr>
          <p:cNvPr id="1045" name="Text Box 21"/>
          <p:cNvSpPr txBox="1">
            <a:spLocks noChangeArrowheads="1"/>
          </p:cNvSpPr>
          <p:nvPr/>
        </p:nvSpPr>
        <p:spPr bwMode="auto">
          <a:xfrm>
            <a:off x="1403350" y="42863"/>
            <a:ext cx="5184775" cy="244475"/>
          </a:xfrm>
          <a:prstGeom prst="rect">
            <a:avLst/>
          </a:prstGeom>
          <a:noFill/>
          <a:ln w="9525">
            <a:noFill/>
            <a:miter lim="800000"/>
            <a:headEnd/>
            <a:tailEnd/>
          </a:ln>
          <a:effectLst/>
        </p:spPr>
        <p:txBody>
          <a:bodyPr>
            <a:spAutoFit/>
          </a:bodyPr>
          <a:lstStyle/>
          <a:p>
            <a:pPr>
              <a:spcBef>
                <a:spcPct val="50000"/>
              </a:spcBef>
              <a:defRPr/>
            </a:pPr>
            <a:r>
              <a:rPr lang="en-US" altLang="ja-JP" sz="1000">
                <a:solidFill>
                  <a:srgbClr val="003366"/>
                </a:solidFill>
                <a:latin typeface="ＭＳ Ｐゴシック" pitchFamily="50" charset="-128"/>
              </a:rPr>
              <a:t>EIICHI YAMASAKI</a:t>
            </a:r>
            <a:r>
              <a:rPr lang="ja-JP" altLang="en-US" sz="1000">
                <a:solidFill>
                  <a:srgbClr val="003366"/>
                </a:solidFill>
                <a:latin typeface="ＭＳ Ｐゴシック" pitchFamily="50" charset="-128"/>
              </a:rPr>
              <a:t>　</a:t>
            </a:r>
            <a:r>
              <a:rPr lang="en-US" altLang="ja-JP" sz="1000">
                <a:solidFill>
                  <a:srgbClr val="003366"/>
                </a:solidFill>
                <a:latin typeface="ＭＳ Ｐゴシック" pitchFamily="50" charset="-128"/>
              </a:rPr>
              <a:t>LABORATORY</a:t>
            </a:r>
          </a:p>
        </p:txBody>
      </p:sp>
      <p:sp>
        <p:nvSpPr>
          <p:cNvPr id="1046" name="Line 22"/>
          <p:cNvSpPr>
            <a:spLocks noChangeShapeType="1"/>
          </p:cNvSpPr>
          <p:nvPr/>
        </p:nvSpPr>
        <p:spPr bwMode="auto">
          <a:xfrm flipV="1">
            <a:off x="8888413" y="0"/>
            <a:ext cx="0" cy="403225"/>
          </a:xfrm>
          <a:prstGeom prst="line">
            <a:avLst/>
          </a:prstGeom>
          <a:noFill/>
          <a:ln w="9525">
            <a:solidFill>
              <a:srgbClr val="EEEEEE"/>
            </a:solidFill>
            <a:round/>
            <a:headEnd/>
            <a:tailEnd/>
          </a:ln>
          <a:effectLst/>
        </p:spPr>
        <p:txBody>
          <a:bodyPr/>
          <a:lstStyle/>
          <a:p>
            <a:pPr>
              <a:defRPr/>
            </a:pPr>
            <a:endParaRPr lang="ja-JP" altLang="en-US"/>
          </a:p>
        </p:txBody>
      </p:sp>
      <p:sp>
        <p:nvSpPr>
          <p:cNvPr id="1047" name="Line 23"/>
          <p:cNvSpPr>
            <a:spLocks noChangeShapeType="1"/>
          </p:cNvSpPr>
          <p:nvPr/>
        </p:nvSpPr>
        <p:spPr bwMode="auto">
          <a:xfrm>
            <a:off x="8893175" y="0"/>
            <a:ext cx="0" cy="6453188"/>
          </a:xfrm>
          <a:prstGeom prst="line">
            <a:avLst/>
          </a:prstGeom>
          <a:noFill/>
          <a:ln w="9525">
            <a:solidFill>
              <a:srgbClr val="024D6E"/>
            </a:solidFill>
            <a:round/>
            <a:headEnd/>
            <a:tailEnd/>
          </a:ln>
          <a:effectLst/>
        </p:spPr>
        <p:txBody>
          <a:bodyPr/>
          <a:lstStyle/>
          <a:p>
            <a:pPr>
              <a:defRPr/>
            </a:pPr>
            <a:endParaRPr lang="ja-JP" altLang="en-US"/>
          </a:p>
        </p:txBody>
      </p:sp>
      <p:sp>
        <p:nvSpPr>
          <p:cNvPr id="1035" name="Rectangle 26"/>
          <p:cNvSpPr>
            <a:spLocks noGrp="1" noChangeArrowheads="1"/>
          </p:cNvSpPr>
          <p:nvPr>
            <p:ph type="body" idx="1"/>
          </p:nvPr>
        </p:nvSpPr>
        <p:spPr bwMode="auto">
          <a:xfrm>
            <a:off x="250825" y="1484313"/>
            <a:ext cx="8435975" cy="184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6" name="Picture 29" descr="t-2"/>
          <p:cNvPicPr>
            <a:picLocks noChangeAspect="1" noChangeArrowheads="1"/>
          </p:cNvPicPr>
          <p:nvPr/>
        </p:nvPicPr>
        <p:blipFill>
          <a:blip r:embed="rId14" cstate="print"/>
          <a:srcRect/>
          <a:stretch>
            <a:fillRect/>
          </a:stretch>
        </p:blipFill>
        <p:spPr bwMode="auto">
          <a:xfrm>
            <a:off x="7913688" y="92075"/>
            <a:ext cx="906462" cy="204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kumimoji="1" sz="2800">
          <a:solidFill>
            <a:srgbClr val="003366"/>
          </a:solidFill>
          <a:latin typeface="+mj-lt"/>
          <a:ea typeface="+mj-ea"/>
          <a:cs typeface="+mj-cs"/>
        </a:defRPr>
      </a:lvl1pPr>
      <a:lvl2pPr algn="l" rtl="0" eaLnBrk="1" fontAlgn="base" hangingPunct="1">
        <a:spcBef>
          <a:spcPct val="0"/>
        </a:spcBef>
        <a:spcAft>
          <a:spcPct val="0"/>
        </a:spcAft>
        <a:defRPr kumimoji="1" sz="2800">
          <a:solidFill>
            <a:srgbClr val="003366"/>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2800">
          <a:solidFill>
            <a:srgbClr val="003366"/>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2800">
          <a:solidFill>
            <a:srgbClr val="003366"/>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2800">
          <a:solidFill>
            <a:srgbClr val="003366"/>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333399"/>
        </a:buClr>
        <a:buSzPct val="80000"/>
        <a:buFont typeface="Wingdings" pitchFamily="2" charset="2"/>
        <a:buChar char="l"/>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333399"/>
        </a:buClr>
        <a:buSzPct val="80000"/>
        <a:buFont typeface="Wingdings" pitchFamily="2" charset="2"/>
        <a:buChar char="l"/>
        <a:defRPr kumimoji="1" sz="2200">
          <a:solidFill>
            <a:schemeClr val="tx1"/>
          </a:solidFill>
          <a:latin typeface="+mn-lt"/>
          <a:ea typeface="+mn-ea"/>
        </a:defRPr>
      </a:lvl2pPr>
      <a:lvl3pPr marL="1143000" indent="-228600" algn="l" rtl="0" eaLnBrk="1" fontAlgn="base" hangingPunct="1">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5pPr>
      <a:lvl6pPr marL="25146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6pPr>
      <a:lvl7pPr marL="29718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7pPr>
      <a:lvl8pPr marL="34290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8pPr>
      <a:lvl9pPr marL="38862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1000125"/>
            <a:ext cx="8497888" cy="646331"/>
          </a:xfrm>
        </p:spPr>
        <p:txBody>
          <a:bodyPr/>
          <a:lstStyle/>
          <a:p>
            <a:r>
              <a:rPr lang="ja-JP" altLang="en-US" dirty="0" smtClean="0"/>
              <a:t>被災者の生活再建支援と災害法制</a:t>
            </a:r>
            <a:endParaRPr lang="ja-JP" altLang="ja-JP" dirty="0" smtClean="0"/>
          </a:p>
        </p:txBody>
      </p:sp>
      <p:sp>
        <p:nvSpPr>
          <p:cNvPr id="3075" name="Rectangle 3"/>
          <p:cNvSpPr>
            <a:spLocks noGrp="1" noChangeArrowheads="1"/>
          </p:cNvSpPr>
          <p:nvPr>
            <p:ph type="subTitle" idx="1"/>
          </p:nvPr>
        </p:nvSpPr>
        <p:spPr/>
        <p:txBody>
          <a:bodyPr/>
          <a:lstStyle/>
          <a:p>
            <a:pPr algn="r"/>
            <a:r>
              <a:rPr lang="ja-JP" altLang="en-US" dirty="0" smtClean="0"/>
              <a:t>大分大学　山崎　栄一</a:t>
            </a:r>
            <a:endParaRPr lang="ja-JP" altLang="ja-JP" dirty="0" smtClean="0"/>
          </a:p>
        </p:txBody>
      </p:sp>
      <p:sp>
        <p:nvSpPr>
          <p:cNvPr id="4" name="Rectangle 3"/>
          <p:cNvSpPr txBox="1">
            <a:spLocks noChangeArrowheads="1"/>
          </p:cNvSpPr>
          <p:nvPr/>
        </p:nvSpPr>
        <p:spPr bwMode="auto">
          <a:xfrm>
            <a:off x="5868144" y="3284984"/>
            <a:ext cx="2944639"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rPr>
              <a:t>大阪弁護士会館</a:t>
            </a:r>
            <a:endParaRPr kumimoji="0" lang="en-US" altLang="ja-JP"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2000" kern="0" dirty="0" smtClean="0">
              <a:latin typeface="ＭＳ Ｐゴシック" pitchFamily="50" charset="-128"/>
              <a:ea typeface="+mn-ea"/>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rPr>
              <a:t>2011</a:t>
            </a:r>
            <a:r>
              <a:rPr kumimoji="0" lang="ja-JP" altLang="en-US"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rPr>
              <a:t>年</a:t>
            </a:r>
            <a:r>
              <a:rPr kumimoji="0" lang="en-US" altLang="ja-JP"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rPr>
              <a:t>4</a:t>
            </a:r>
            <a:r>
              <a:rPr kumimoji="0" lang="ja-JP" altLang="en-US"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rPr>
              <a:t>月</a:t>
            </a:r>
            <a:r>
              <a:rPr kumimoji="0" lang="en-US" altLang="ja-JP"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rPr>
              <a:t>2</a:t>
            </a:r>
            <a:r>
              <a:rPr kumimoji="0" lang="ja-JP" altLang="en-US"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rPr>
              <a:t>日</a:t>
            </a:r>
            <a:endParaRPr kumimoji="0" lang="ja-JP" altLang="ja-JP" sz="2000" b="0" i="0" u="none" strike="noStrike" kern="0" cap="none" spc="0" normalizeH="0" baseline="0" noProof="0" dirty="0" smtClean="0">
              <a:ln>
                <a:noFill/>
              </a:ln>
              <a:solidFill>
                <a:schemeClr val="tx1"/>
              </a:solidFill>
              <a:effectLst/>
              <a:uLnTx/>
              <a:uFillTx/>
              <a:latin typeface="ＭＳ Ｐゴシック" pitchFamily="50" charset="-128"/>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91400" y="2319315"/>
            <a:ext cx="533400" cy="90488"/>
            <a:chOff x="2688" y="3888"/>
            <a:chExt cx="336" cy="57"/>
          </a:xfrm>
        </p:grpSpPr>
        <p:sp>
          <p:nvSpPr>
            <p:cNvPr id="7" name="Line 3"/>
            <p:cNvSpPr>
              <a:spLocks noChangeShapeType="1"/>
            </p:cNvSpPr>
            <p:nvPr/>
          </p:nvSpPr>
          <p:spPr bwMode="auto">
            <a:xfrm>
              <a:off x="2688" y="3917"/>
              <a:ext cx="336" cy="0"/>
            </a:xfrm>
            <a:prstGeom prst="line">
              <a:avLst/>
            </a:prstGeom>
            <a:noFill/>
            <a:ln w="9525">
              <a:solidFill>
                <a:schemeClr val="tx1"/>
              </a:solidFill>
              <a:round/>
              <a:headEnd/>
              <a:tailEnd type="none" w="med" len="lg"/>
            </a:ln>
          </p:spPr>
          <p:txBody>
            <a:bodyPr wrap="none" anchor="ctr"/>
            <a:lstStyle/>
            <a:p>
              <a:endParaRPr lang="ja-JP" altLang="en-US"/>
            </a:p>
          </p:txBody>
        </p:sp>
        <p:sp>
          <p:nvSpPr>
            <p:cNvPr id="8" name="AutoShape 4"/>
            <p:cNvSpPr>
              <a:spLocks noChangeArrowheads="1"/>
            </p:cNvSpPr>
            <p:nvPr/>
          </p:nvSpPr>
          <p:spPr bwMode="auto">
            <a:xfrm rot="5400000">
              <a:off x="2949" y="3871"/>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3" name="Group 5"/>
          <p:cNvGrpSpPr>
            <a:grpSpLocks/>
          </p:cNvGrpSpPr>
          <p:nvPr/>
        </p:nvGrpSpPr>
        <p:grpSpPr bwMode="auto">
          <a:xfrm>
            <a:off x="7646988" y="3614715"/>
            <a:ext cx="533400" cy="90488"/>
            <a:chOff x="2688" y="3888"/>
            <a:chExt cx="336" cy="57"/>
          </a:xfrm>
        </p:grpSpPr>
        <p:sp>
          <p:nvSpPr>
            <p:cNvPr id="10" name="Line 6"/>
            <p:cNvSpPr>
              <a:spLocks noChangeShapeType="1"/>
            </p:cNvSpPr>
            <p:nvPr/>
          </p:nvSpPr>
          <p:spPr bwMode="auto">
            <a:xfrm>
              <a:off x="2688" y="3917"/>
              <a:ext cx="336" cy="0"/>
            </a:xfrm>
            <a:prstGeom prst="line">
              <a:avLst/>
            </a:prstGeom>
            <a:noFill/>
            <a:ln w="9525">
              <a:solidFill>
                <a:schemeClr val="tx1"/>
              </a:solidFill>
              <a:round/>
              <a:headEnd/>
              <a:tailEnd type="none" w="med" len="lg"/>
            </a:ln>
          </p:spPr>
          <p:txBody>
            <a:bodyPr wrap="none" anchor="ctr"/>
            <a:lstStyle/>
            <a:p>
              <a:endParaRPr lang="ja-JP" altLang="en-US"/>
            </a:p>
          </p:txBody>
        </p:sp>
        <p:sp>
          <p:nvSpPr>
            <p:cNvPr id="11" name="AutoShape 7"/>
            <p:cNvSpPr>
              <a:spLocks noChangeArrowheads="1"/>
            </p:cNvSpPr>
            <p:nvPr/>
          </p:nvSpPr>
          <p:spPr bwMode="auto">
            <a:xfrm rot="5400000">
              <a:off x="2949" y="3871"/>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4" name="Group 8"/>
          <p:cNvGrpSpPr>
            <a:grpSpLocks/>
          </p:cNvGrpSpPr>
          <p:nvPr/>
        </p:nvGrpSpPr>
        <p:grpSpPr bwMode="auto">
          <a:xfrm rot="300000">
            <a:off x="7593013" y="2255815"/>
            <a:ext cx="636587" cy="1970088"/>
            <a:chOff x="4733" y="1530"/>
            <a:chExt cx="401" cy="1241"/>
          </a:xfrm>
        </p:grpSpPr>
        <p:sp>
          <p:nvSpPr>
            <p:cNvPr id="13" name="Line 9"/>
            <p:cNvSpPr>
              <a:spLocks noChangeShapeType="1"/>
            </p:cNvSpPr>
            <p:nvPr/>
          </p:nvSpPr>
          <p:spPr bwMode="auto">
            <a:xfrm rot="3000000">
              <a:off x="4143" y="2120"/>
              <a:ext cx="1241" cy="61"/>
            </a:xfrm>
            <a:prstGeom prst="line">
              <a:avLst/>
            </a:prstGeom>
            <a:noFill/>
            <a:ln w="9525">
              <a:solidFill>
                <a:schemeClr val="tx1"/>
              </a:solidFill>
              <a:round/>
              <a:headEnd/>
              <a:tailEnd type="none" w="med" len="lg"/>
            </a:ln>
          </p:spPr>
          <p:txBody>
            <a:bodyPr wrap="none" anchor="ctr"/>
            <a:lstStyle/>
            <a:p>
              <a:endParaRPr lang="ja-JP" altLang="en-US"/>
            </a:p>
          </p:txBody>
        </p:sp>
        <p:sp>
          <p:nvSpPr>
            <p:cNvPr id="14" name="AutoShape 10"/>
            <p:cNvSpPr>
              <a:spLocks noChangeArrowheads="1"/>
            </p:cNvSpPr>
            <p:nvPr/>
          </p:nvSpPr>
          <p:spPr bwMode="auto">
            <a:xfrm rot="8400000">
              <a:off x="5077" y="2554"/>
              <a:ext cx="57" cy="10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5" name="Group 11"/>
          <p:cNvGrpSpPr>
            <a:grpSpLocks/>
          </p:cNvGrpSpPr>
          <p:nvPr/>
        </p:nvGrpSpPr>
        <p:grpSpPr bwMode="auto">
          <a:xfrm>
            <a:off x="7161213" y="1709715"/>
            <a:ext cx="92075" cy="2362200"/>
            <a:chOff x="4511" y="1152"/>
            <a:chExt cx="58" cy="1488"/>
          </a:xfrm>
        </p:grpSpPr>
        <p:sp>
          <p:nvSpPr>
            <p:cNvPr id="16" name="Line 12"/>
            <p:cNvSpPr>
              <a:spLocks noChangeShapeType="1"/>
            </p:cNvSpPr>
            <p:nvPr/>
          </p:nvSpPr>
          <p:spPr bwMode="auto">
            <a:xfrm rot="5400000">
              <a:off x="3797" y="1896"/>
              <a:ext cx="1488" cy="0"/>
            </a:xfrm>
            <a:prstGeom prst="line">
              <a:avLst/>
            </a:prstGeom>
            <a:noFill/>
            <a:ln w="9525">
              <a:solidFill>
                <a:schemeClr val="tx1"/>
              </a:solidFill>
              <a:round/>
              <a:headEnd/>
              <a:tailEnd type="none" w="med" len="lg"/>
            </a:ln>
          </p:spPr>
          <p:txBody>
            <a:bodyPr wrap="none" anchor="ctr"/>
            <a:lstStyle/>
            <a:p>
              <a:endParaRPr lang="ja-JP" altLang="en-US"/>
            </a:p>
          </p:txBody>
        </p:sp>
        <p:sp>
          <p:nvSpPr>
            <p:cNvPr id="17" name="AutoShape 13"/>
            <p:cNvSpPr>
              <a:spLocks noChangeArrowheads="1"/>
            </p:cNvSpPr>
            <p:nvPr/>
          </p:nvSpPr>
          <p:spPr bwMode="auto">
            <a:xfrm rot="10800000">
              <a:off x="4511" y="2543"/>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sp>
          <p:nvSpPr>
            <p:cNvPr id="18" name="AutoShape 14"/>
            <p:cNvSpPr>
              <a:spLocks noChangeArrowheads="1"/>
            </p:cNvSpPr>
            <p:nvPr/>
          </p:nvSpPr>
          <p:spPr bwMode="auto">
            <a:xfrm>
              <a:off x="4512" y="1178"/>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6" name="Group 15"/>
          <p:cNvGrpSpPr>
            <a:grpSpLocks/>
          </p:cNvGrpSpPr>
          <p:nvPr/>
        </p:nvGrpSpPr>
        <p:grpSpPr bwMode="auto">
          <a:xfrm>
            <a:off x="3724275" y="1725590"/>
            <a:ext cx="685800" cy="212725"/>
            <a:chOff x="2346" y="1162"/>
            <a:chExt cx="432" cy="134"/>
          </a:xfrm>
        </p:grpSpPr>
        <p:sp>
          <p:nvSpPr>
            <p:cNvPr id="20" name="Line 16"/>
            <p:cNvSpPr>
              <a:spLocks noChangeShapeType="1"/>
            </p:cNvSpPr>
            <p:nvPr/>
          </p:nvSpPr>
          <p:spPr bwMode="auto">
            <a:xfrm rot="2400000">
              <a:off x="2346" y="1162"/>
              <a:ext cx="432" cy="0"/>
            </a:xfrm>
            <a:prstGeom prst="line">
              <a:avLst/>
            </a:prstGeom>
            <a:noFill/>
            <a:ln w="9525">
              <a:solidFill>
                <a:schemeClr val="tx1"/>
              </a:solidFill>
              <a:prstDash val="dash"/>
              <a:round/>
              <a:headEnd/>
              <a:tailEnd type="none" w="med" len="lg"/>
            </a:ln>
          </p:spPr>
          <p:txBody>
            <a:bodyPr wrap="none" anchor="ctr"/>
            <a:lstStyle/>
            <a:p>
              <a:endParaRPr lang="ja-JP" altLang="en-US"/>
            </a:p>
          </p:txBody>
        </p:sp>
        <p:sp>
          <p:nvSpPr>
            <p:cNvPr id="21" name="AutoShape 17"/>
            <p:cNvSpPr>
              <a:spLocks noChangeArrowheads="1"/>
            </p:cNvSpPr>
            <p:nvPr/>
          </p:nvSpPr>
          <p:spPr bwMode="auto">
            <a:xfrm rot="7800000">
              <a:off x="2660" y="1222"/>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9" name="Group 18"/>
          <p:cNvGrpSpPr>
            <a:grpSpLocks/>
          </p:cNvGrpSpPr>
          <p:nvPr/>
        </p:nvGrpSpPr>
        <p:grpSpPr bwMode="auto">
          <a:xfrm>
            <a:off x="2057400" y="1481115"/>
            <a:ext cx="457200" cy="90488"/>
            <a:chOff x="2208" y="1392"/>
            <a:chExt cx="288" cy="57"/>
          </a:xfrm>
        </p:grpSpPr>
        <p:sp>
          <p:nvSpPr>
            <p:cNvPr id="23" name="Line 19"/>
            <p:cNvSpPr>
              <a:spLocks noChangeShapeType="1"/>
            </p:cNvSpPr>
            <p:nvPr/>
          </p:nvSpPr>
          <p:spPr bwMode="auto">
            <a:xfrm>
              <a:off x="2208" y="1421"/>
              <a:ext cx="288" cy="0"/>
            </a:xfrm>
            <a:prstGeom prst="line">
              <a:avLst/>
            </a:prstGeom>
            <a:noFill/>
            <a:ln w="9525">
              <a:solidFill>
                <a:schemeClr val="tx1"/>
              </a:solidFill>
              <a:round/>
              <a:headEnd/>
              <a:tailEnd type="none" w="med" len="lg"/>
            </a:ln>
          </p:spPr>
          <p:txBody>
            <a:bodyPr wrap="none" anchor="ctr"/>
            <a:lstStyle/>
            <a:p>
              <a:endParaRPr lang="ja-JP" altLang="en-US"/>
            </a:p>
          </p:txBody>
        </p:sp>
        <p:sp>
          <p:nvSpPr>
            <p:cNvPr id="24" name="AutoShape 20"/>
            <p:cNvSpPr>
              <a:spLocks noChangeArrowheads="1"/>
            </p:cNvSpPr>
            <p:nvPr/>
          </p:nvSpPr>
          <p:spPr bwMode="auto">
            <a:xfrm rot="5400000">
              <a:off x="2421" y="1375"/>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12" name="Group 21"/>
          <p:cNvGrpSpPr>
            <a:grpSpLocks/>
          </p:cNvGrpSpPr>
          <p:nvPr/>
        </p:nvGrpSpPr>
        <p:grpSpPr bwMode="auto">
          <a:xfrm>
            <a:off x="3184525" y="1481115"/>
            <a:ext cx="457200" cy="90488"/>
            <a:chOff x="2006" y="1008"/>
            <a:chExt cx="288" cy="57"/>
          </a:xfrm>
        </p:grpSpPr>
        <p:sp>
          <p:nvSpPr>
            <p:cNvPr id="26" name="Line 22"/>
            <p:cNvSpPr>
              <a:spLocks noChangeShapeType="1"/>
            </p:cNvSpPr>
            <p:nvPr/>
          </p:nvSpPr>
          <p:spPr bwMode="auto">
            <a:xfrm>
              <a:off x="2006" y="1037"/>
              <a:ext cx="288" cy="0"/>
            </a:xfrm>
            <a:prstGeom prst="line">
              <a:avLst/>
            </a:prstGeom>
            <a:noFill/>
            <a:ln w="9525">
              <a:solidFill>
                <a:schemeClr val="tx1"/>
              </a:solidFill>
              <a:prstDash val="dash"/>
              <a:round/>
              <a:headEnd/>
              <a:tailEnd type="none" w="med" len="lg"/>
            </a:ln>
          </p:spPr>
          <p:txBody>
            <a:bodyPr wrap="none" anchor="ctr"/>
            <a:lstStyle/>
            <a:p>
              <a:endParaRPr lang="ja-JP" altLang="en-US"/>
            </a:p>
          </p:txBody>
        </p:sp>
        <p:sp>
          <p:nvSpPr>
            <p:cNvPr id="27" name="AutoShape 23"/>
            <p:cNvSpPr>
              <a:spLocks noChangeArrowheads="1"/>
            </p:cNvSpPr>
            <p:nvPr/>
          </p:nvSpPr>
          <p:spPr bwMode="auto">
            <a:xfrm rot="5400000">
              <a:off x="2219" y="991"/>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15" name="Group 24"/>
          <p:cNvGrpSpPr>
            <a:grpSpLocks/>
          </p:cNvGrpSpPr>
          <p:nvPr/>
        </p:nvGrpSpPr>
        <p:grpSpPr bwMode="auto">
          <a:xfrm rot="1800000">
            <a:off x="2057400" y="1265215"/>
            <a:ext cx="546100" cy="134938"/>
            <a:chOff x="1991" y="2680"/>
            <a:chExt cx="344" cy="85"/>
          </a:xfrm>
        </p:grpSpPr>
        <p:sp>
          <p:nvSpPr>
            <p:cNvPr id="29" name="Line 25"/>
            <p:cNvSpPr>
              <a:spLocks noChangeShapeType="1"/>
            </p:cNvSpPr>
            <p:nvPr/>
          </p:nvSpPr>
          <p:spPr bwMode="auto">
            <a:xfrm rot="1200000">
              <a:off x="1991" y="2680"/>
              <a:ext cx="344" cy="17"/>
            </a:xfrm>
            <a:prstGeom prst="line">
              <a:avLst/>
            </a:prstGeom>
            <a:noFill/>
            <a:ln w="9525">
              <a:solidFill>
                <a:schemeClr val="tx1"/>
              </a:solidFill>
              <a:round/>
              <a:headEnd/>
              <a:tailEnd type="none" w="med" len="lg"/>
            </a:ln>
          </p:spPr>
          <p:txBody>
            <a:bodyPr wrap="none" anchor="ctr"/>
            <a:lstStyle/>
            <a:p>
              <a:endParaRPr lang="ja-JP" altLang="en-US"/>
            </a:p>
          </p:txBody>
        </p:sp>
        <p:sp>
          <p:nvSpPr>
            <p:cNvPr id="30" name="AutoShape 26"/>
            <p:cNvSpPr>
              <a:spLocks noChangeArrowheads="1"/>
            </p:cNvSpPr>
            <p:nvPr/>
          </p:nvSpPr>
          <p:spPr bwMode="auto">
            <a:xfrm rot="6600000">
              <a:off x="2242" y="2686"/>
              <a:ext cx="57" cy="10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19" name="Group 27"/>
          <p:cNvGrpSpPr>
            <a:grpSpLocks/>
          </p:cNvGrpSpPr>
          <p:nvPr/>
        </p:nvGrpSpPr>
        <p:grpSpPr bwMode="auto">
          <a:xfrm rot="1500000">
            <a:off x="3165475" y="1284265"/>
            <a:ext cx="546100" cy="134938"/>
            <a:chOff x="1991" y="2680"/>
            <a:chExt cx="344" cy="85"/>
          </a:xfrm>
        </p:grpSpPr>
        <p:sp>
          <p:nvSpPr>
            <p:cNvPr id="32" name="Line 28"/>
            <p:cNvSpPr>
              <a:spLocks noChangeShapeType="1"/>
            </p:cNvSpPr>
            <p:nvPr/>
          </p:nvSpPr>
          <p:spPr bwMode="auto">
            <a:xfrm rot="1200000">
              <a:off x="1991" y="2680"/>
              <a:ext cx="344" cy="17"/>
            </a:xfrm>
            <a:prstGeom prst="line">
              <a:avLst/>
            </a:prstGeom>
            <a:noFill/>
            <a:ln w="9525">
              <a:solidFill>
                <a:schemeClr val="tx1"/>
              </a:solidFill>
              <a:round/>
              <a:headEnd/>
              <a:tailEnd type="none" w="med" len="lg"/>
            </a:ln>
          </p:spPr>
          <p:txBody>
            <a:bodyPr wrap="none" anchor="ctr"/>
            <a:lstStyle/>
            <a:p>
              <a:endParaRPr lang="ja-JP" altLang="en-US"/>
            </a:p>
          </p:txBody>
        </p:sp>
        <p:sp>
          <p:nvSpPr>
            <p:cNvPr id="33" name="AutoShape 29"/>
            <p:cNvSpPr>
              <a:spLocks noChangeArrowheads="1"/>
            </p:cNvSpPr>
            <p:nvPr/>
          </p:nvSpPr>
          <p:spPr bwMode="auto">
            <a:xfrm rot="6600000">
              <a:off x="2242" y="2686"/>
              <a:ext cx="57" cy="10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34" name="Line 30"/>
          <p:cNvSpPr>
            <a:spLocks noChangeShapeType="1"/>
          </p:cNvSpPr>
          <p:nvPr/>
        </p:nvSpPr>
        <p:spPr bwMode="auto">
          <a:xfrm rot="18300000" flipH="1">
            <a:off x="7339806" y="2012134"/>
            <a:ext cx="746125" cy="115888"/>
          </a:xfrm>
          <a:prstGeom prst="line">
            <a:avLst/>
          </a:prstGeom>
          <a:noFill/>
          <a:ln w="9525">
            <a:solidFill>
              <a:schemeClr val="tx1"/>
            </a:solidFill>
            <a:round/>
            <a:headEnd/>
            <a:tailEnd type="none" w="med" len="lg"/>
          </a:ln>
        </p:spPr>
        <p:txBody>
          <a:bodyPr wrap="none" anchor="ctr"/>
          <a:lstStyle/>
          <a:p>
            <a:endParaRPr lang="ja-JP" altLang="en-US"/>
          </a:p>
        </p:txBody>
      </p:sp>
      <p:sp>
        <p:nvSpPr>
          <p:cNvPr id="35" name="AutoShape 31"/>
          <p:cNvSpPr>
            <a:spLocks noChangeArrowheads="1"/>
          </p:cNvSpPr>
          <p:nvPr/>
        </p:nvSpPr>
        <p:spPr bwMode="auto">
          <a:xfrm rot="2100000">
            <a:off x="7824788" y="1679553"/>
            <a:ext cx="90487" cy="1444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nvGrpSpPr>
          <p:cNvPr id="22" name="Group 32"/>
          <p:cNvGrpSpPr>
            <a:grpSpLocks/>
          </p:cNvGrpSpPr>
          <p:nvPr/>
        </p:nvGrpSpPr>
        <p:grpSpPr bwMode="auto">
          <a:xfrm>
            <a:off x="3365500" y="2125640"/>
            <a:ext cx="1600200" cy="234950"/>
            <a:chOff x="2120" y="1414"/>
            <a:chExt cx="1008" cy="148"/>
          </a:xfrm>
        </p:grpSpPr>
        <p:sp>
          <p:nvSpPr>
            <p:cNvPr id="37" name="Line 33"/>
            <p:cNvSpPr>
              <a:spLocks noChangeShapeType="1"/>
            </p:cNvSpPr>
            <p:nvPr/>
          </p:nvSpPr>
          <p:spPr bwMode="auto">
            <a:xfrm rot="-900000">
              <a:off x="2120" y="1533"/>
              <a:ext cx="1008" cy="29"/>
            </a:xfrm>
            <a:prstGeom prst="line">
              <a:avLst/>
            </a:prstGeom>
            <a:noFill/>
            <a:ln w="9525">
              <a:solidFill>
                <a:schemeClr val="tx1"/>
              </a:solidFill>
              <a:round/>
              <a:headEnd/>
              <a:tailEnd type="none" w="med" len="lg"/>
            </a:ln>
          </p:spPr>
          <p:txBody>
            <a:bodyPr wrap="none" anchor="ctr"/>
            <a:lstStyle/>
            <a:p>
              <a:endParaRPr lang="ja-JP" altLang="en-US"/>
            </a:p>
          </p:txBody>
        </p:sp>
        <p:sp>
          <p:nvSpPr>
            <p:cNvPr id="38" name="AutoShape 34"/>
            <p:cNvSpPr>
              <a:spLocks noChangeArrowheads="1"/>
            </p:cNvSpPr>
            <p:nvPr/>
          </p:nvSpPr>
          <p:spPr bwMode="auto">
            <a:xfrm rot="4500000">
              <a:off x="3041" y="1397"/>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39" name="Text Box 35"/>
          <p:cNvSpPr txBox="1">
            <a:spLocks noChangeArrowheads="1"/>
          </p:cNvSpPr>
          <p:nvPr/>
        </p:nvSpPr>
        <p:spPr bwMode="auto">
          <a:xfrm>
            <a:off x="1813778" y="101062"/>
            <a:ext cx="5570756" cy="400110"/>
          </a:xfrm>
          <a:prstGeom prst="rect">
            <a:avLst/>
          </a:prstGeom>
          <a:noFill/>
          <a:ln w="9525">
            <a:noFill/>
            <a:miter lim="800000"/>
            <a:headEnd/>
            <a:tailEnd/>
          </a:ln>
        </p:spPr>
        <p:txBody>
          <a:bodyPr wrap="none">
            <a:spAutoFit/>
          </a:bodyPr>
          <a:lstStyle/>
          <a:p>
            <a:r>
              <a:rPr lang="ja-JP" altLang="en-US" sz="2000" dirty="0">
                <a:latin typeface="平成角ゴシック" charset="-128"/>
                <a:ea typeface="平成角ゴシック" charset="-128"/>
              </a:rPr>
              <a:t>防災対策法制度の流れ（</a:t>
            </a:r>
            <a:r>
              <a:rPr lang="en-US" altLang="ja-JP" sz="2000" dirty="0">
                <a:latin typeface="平成角ゴシック" charset="-128"/>
                <a:ea typeface="平成角ゴシック" charset="-128"/>
              </a:rPr>
              <a:t>H16.</a:t>
            </a:r>
            <a:r>
              <a:rPr lang="ja-JP" altLang="en-US" sz="2000" dirty="0">
                <a:latin typeface="平成角ゴシック" charset="-128"/>
                <a:ea typeface="平成角ゴシック" charset="-128"/>
              </a:rPr>
              <a:t>社会安全研究所）</a:t>
            </a:r>
            <a:endParaRPr lang="ja-JP" altLang="en-US" sz="2000" dirty="0">
              <a:latin typeface="ＭＳ ゴシック" pitchFamily="49" charset="-128"/>
              <a:ea typeface="ＭＳ ゴシック" pitchFamily="49" charset="-128"/>
            </a:endParaRPr>
          </a:p>
        </p:txBody>
      </p:sp>
      <p:grpSp>
        <p:nvGrpSpPr>
          <p:cNvPr id="25" name="Group 36"/>
          <p:cNvGrpSpPr>
            <a:grpSpLocks/>
          </p:cNvGrpSpPr>
          <p:nvPr/>
        </p:nvGrpSpPr>
        <p:grpSpPr bwMode="auto">
          <a:xfrm>
            <a:off x="1219200" y="1319190"/>
            <a:ext cx="1079500" cy="430213"/>
            <a:chOff x="906" y="793"/>
            <a:chExt cx="680" cy="271"/>
          </a:xfrm>
        </p:grpSpPr>
        <p:sp>
          <p:nvSpPr>
            <p:cNvPr id="41" name="Rectangle 37"/>
            <p:cNvSpPr>
              <a:spLocks noChangeArrowheads="1"/>
            </p:cNvSpPr>
            <p:nvPr/>
          </p:nvSpPr>
          <p:spPr bwMode="auto">
            <a:xfrm>
              <a:off x="929" y="815"/>
              <a:ext cx="657"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42" name="Rectangle 38"/>
            <p:cNvSpPr>
              <a:spLocks noChangeArrowheads="1"/>
            </p:cNvSpPr>
            <p:nvPr/>
          </p:nvSpPr>
          <p:spPr bwMode="auto">
            <a:xfrm>
              <a:off x="906" y="793"/>
              <a:ext cx="657"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nSpc>
                  <a:spcPct val="90000"/>
                </a:lnSpc>
              </a:pPr>
              <a:r>
                <a:rPr lang="en-US" altLang="ja-JP" sz="600" dirty="0">
                  <a:latin typeface="平成角ゴシック" charset="-128"/>
                  <a:ea typeface="平成角ゴシック" charset="-128"/>
                </a:rPr>
                <a:t>M8 </a:t>
              </a:r>
              <a:r>
                <a:rPr lang="ja-JP" altLang="en-US" sz="600" dirty="0">
                  <a:latin typeface="平成角ゴシック" charset="-128"/>
                  <a:ea typeface="平成角ゴシック" charset="-128"/>
                </a:rPr>
                <a:t>　窮民一時救助規則</a:t>
              </a:r>
            </a:p>
            <a:p>
              <a:pPr>
                <a:lnSpc>
                  <a:spcPct val="90000"/>
                </a:lnSpc>
              </a:pPr>
              <a:r>
                <a:rPr lang="en-US" altLang="ja-JP" sz="600" dirty="0">
                  <a:latin typeface="平成角ゴシック" charset="-128"/>
                  <a:ea typeface="平成角ゴシック" charset="-128"/>
                </a:rPr>
                <a:t>M14  </a:t>
              </a:r>
              <a:r>
                <a:rPr lang="ja-JP" altLang="en-US" sz="600" dirty="0">
                  <a:latin typeface="平成角ゴシック" charset="-128"/>
                  <a:ea typeface="平成角ゴシック" charset="-128"/>
                </a:rPr>
                <a:t>備荒儲蓄法</a:t>
              </a:r>
            </a:p>
            <a:p>
              <a:pPr>
                <a:lnSpc>
                  <a:spcPct val="90000"/>
                </a:lnSpc>
              </a:pPr>
              <a:r>
                <a:rPr lang="en-US" altLang="ja-JP" sz="600" dirty="0">
                  <a:latin typeface="平成角ゴシック" charset="-128"/>
                  <a:ea typeface="平成角ゴシック" charset="-128"/>
                </a:rPr>
                <a:t>M32  </a:t>
              </a:r>
              <a:r>
                <a:rPr lang="ja-JP" altLang="en-US" sz="600" dirty="0">
                  <a:latin typeface="平成角ゴシック" charset="-128"/>
                  <a:ea typeface="平成角ゴシック" charset="-128"/>
                </a:rPr>
                <a:t>罹災救助基金法</a:t>
              </a:r>
            </a:p>
          </p:txBody>
        </p:sp>
      </p:grpSp>
      <p:grpSp>
        <p:nvGrpSpPr>
          <p:cNvPr id="28" name="Group 39"/>
          <p:cNvGrpSpPr>
            <a:grpSpLocks/>
          </p:cNvGrpSpPr>
          <p:nvPr/>
        </p:nvGrpSpPr>
        <p:grpSpPr bwMode="auto">
          <a:xfrm>
            <a:off x="2517775" y="1319190"/>
            <a:ext cx="755650" cy="431800"/>
            <a:chOff x="1824" y="672"/>
            <a:chExt cx="476" cy="272"/>
          </a:xfrm>
        </p:grpSpPr>
        <p:sp>
          <p:nvSpPr>
            <p:cNvPr id="44" name="Rectangle 40"/>
            <p:cNvSpPr>
              <a:spLocks noChangeArrowheads="1"/>
            </p:cNvSpPr>
            <p:nvPr/>
          </p:nvSpPr>
          <p:spPr bwMode="auto">
            <a:xfrm>
              <a:off x="1847" y="695"/>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45" name="Rectangle 41"/>
            <p:cNvSpPr>
              <a:spLocks noChangeArrowheads="1"/>
            </p:cNvSpPr>
            <p:nvPr/>
          </p:nvSpPr>
          <p:spPr bwMode="auto">
            <a:xfrm>
              <a:off x="1824" y="672"/>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S22</a:t>
              </a:r>
            </a:p>
            <a:p>
              <a:pPr algn="ctr">
                <a:lnSpc>
                  <a:spcPct val="90000"/>
                </a:lnSpc>
              </a:pPr>
              <a:r>
                <a:rPr lang="ja-JP" altLang="en-US" sz="600">
                  <a:latin typeface="平成角ゴシック" charset="-128"/>
                  <a:ea typeface="平成角ゴシック" charset="-128"/>
                </a:rPr>
                <a:t>災害救助法</a:t>
              </a:r>
            </a:p>
          </p:txBody>
        </p:sp>
      </p:grpSp>
      <p:grpSp>
        <p:nvGrpSpPr>
          <p:cNvPr id="31" name="Group 42"/>
          <p:cNvGrpSpPr>
            <a:grpSpLocks/>
          </p:cNvGrpSpPr>
          <p:nvPr/>
        </p:nvGrpSpPr>
        <p:grpSpPr bwMode="auto">
          <a:xfrm>
            <a:off x="3652838" y="1319190"/>
            <a:ext cx="1079500" cy="431800"/>
            <a:chOff x="2304" y="768"/>
            <a:chExt cx="680" cy="272"/>
          </a:xfrm>
        </p:grpSpPr>
        <p:sp>
          <p:nvSpPr>
            <p:cNvPr id="47" name="Rectangle 43"/>
            <p:cNvSpPr>
              <a:spLocks noChangeArrowheads="1"/>
            </p:cNvSpPr>
            <p:nvPr/>
          </p:nvSpPr>
          <p:spPr bwMode="auto">
            <a:xfrm>
              <a:off x="2327" y="791"/>
              <a:ext cx="657"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48" name="Rectangle 44"/>
            <p:cNvSpPr>
              <a:spLocks noChangeArrowheads="1"/>
            </p:cNvSpPr>
            <p:nvPr/>
          </p:nvSpPr>
          <p:spPr bwMode="auto">
            <a:xfrm>
              <a:off x="2304" y="768"/>
              <a:ext cx="657"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S36</a:t>
              </a:r>
              <a:r>
                <a:rPr lang="ja-JP" altLang="en-US" sz="600">
                  <a:latin typeface="平成角ゴシック" charset="-128"/>
                  <a:ea typeface="平成角ゴシック" charset="-128"/>
                </a:rPr>
                <a:t>（</a:t>
              </a:r>
              <a:r>
                <a:rPr lang="en-US" altLang="ja-JP" sz="600">
                  <a:latin typeface="平成角ゴシック" charset="-128"/>
                  <a:ea typeface="平成角ゴシック" charset="-128"/>
                </a:rPr>
                <a:t>1961</a:t>
              </a:r>
              <a:r>
                <a:rPr lang="ja-JP" altLang="en-US" sz="600">
                  <a:latin typeface="平成角ゴシック" charset="-128"/>
                  <a:ea typeface="平成角ゴシック" charset="-128"/>
                </a:rPr>
                <a:t>）</a:t>
              </a:r>
            </a:p>
            <a:p>
              <a:pPr algn="ctr">
                <a:lnSpc>
                  <a:spcPct val="90000"/>
                </a:lnSpc>
              </a:pPr>
              <a:r>
                <a:rPr lang="ja-JP" altLang="en-US" sz="600">
                  <a:latin typeface="平成角ゴシック" charset="-128"/>
                  <a:ea typeface="平成角ゴシック" charset="-128"/>
                </a:rPr>
                <a:t>災害対策基本法</a:t>
              </a:r>
            </a:p>
          </p:txBody>
        </p:sp>
      </p:grpSp>
      <p:grpSp>
        <p:nvGrpSpPr>
          <p:cNvPr id="227" name="Group 45"/>
          <p:cNvGrpSpPr>
            <a:grpSpLocks/>
          </p:cNvGrpSpPr>
          <p:nvPr/>
        </p:nvGrpSpPr>
        <p:grpSpPr bwMode="auto">
          <a:xfrm>
            <a:off x="2749550" y="1949428"/>
            <a:ext cx="755650" cy="431800"/>
            <a:chOff x="2160" y="1056"/>
            <a:chExt cx="476" cy="272"/>
          </a:xfrm>
        </p:grpSpPr>
        <p:sp>
          <p:nvSpPr>
            <p:cNvPr id="50" name="Rectangle 46"/>
            <p:cNvSpPr>
              <a:spLocks noChangeArrowheads="1"/>
            </p:cNvSpPr>
            <p:nvPr/>
          </p:nvSpPr>
          <p:spPr bwMode="auto">
            <a:xfrm>
              <a:off x="2183" y="1079"/>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51" name="Rectangle 47"/>
            <p:cNvSpPr>
              <a:spLocks noChangeArrowheads="1"/>
            </p:cNvSpPr>
            <p:nvPr/>
          </p:nvSpPr>
          <p:spPr bwMode="auto">
            <a:xfrm>
              <a:off x="2160" y="1056"/>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S26</a:t>
              </a:r>
            </a:p>
            <a:p>
              <a:pPr algn="ctr">
                <a:lnSpc>
                  <a:spcPct val="90000"/>
                </a:lnSpc>
              </a:pPr>
              <a:r>
                <a:rPr lang="ja-JP" altLang="en-US" sz="600">
                  <a:latin typeface="平成角ゴシック" charset="-128"/>
                  <a:ea typeface="平成角ゴシック" charset="-128"/>
                </a:rPr>
                <a:t>公共土木施設</a:t>
              </a:r>
            </a:p>
            <a:p>
              <a:pPr algn="ctr">
                <a:lnSpc>
                  <a:spcPct val="90000"/>
                </a:lnSpc>
              </a:pPr>
              <a:r>
                <a:rPr lang="ja-JP" altLang="en-US" sz="600">
                  <a:latin typeface="平成角ゴシック" charset="-128"/>
                  <a:ea typeface="平成角ゴシック" charset="-128"/>
                </a:rPr>
                <a:t>国庫負担法</a:t>
              </a:r>
            </a:p>
          </p:txBody>
        </p:sp>
      </p:grpSp>
      <p:grpSp>
        <p:nvGrpSpPr>
          <p:cNvPr id="228" name="Group 48"/>
          <p:cNvGrpSpPr>
            <a:grpSpLocks/>
          </p:cNvGrpSpPr>
          <p:nvPr/>
        </p:nvGrpSpPr>
        <p:grpSpPr bwMode="auto">
          <a:xfrm>
            <a:off x="4959350" y="1949428"/>
            <a:ext cx="755650" cy="431800"/>
            <a:chOff x="3600" y="1056"/>
            <a:chExt cx="476" cy="272"/>
          </a:xfrm>
        </p:grpSpPr>
        <p:sp>
          <p:nvSpPr>
            <p:cNvPr id="53" name="Rectangle 49"/>
            <p:cNvSpPr>
              <a:spLocks noChangeArrowheads="1"/>
            </p:cNvSpPr>
            <p:nvPr/>
          </p:nvSpPr>
          <p:spPr bwMode="auto">
            <a:xfrm>
              <a:off x="3623" y="1079"/>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54" name="Rectangle 50"/>
            <p:cNvSpPr>
              <a:spLocks noChangeArrowheads="1"/>
            </p:cNvSpPr>
            <p:nvPr/>
          </p:nvSpPr>
          <p:spPr bwMode="auto">
            <a:xfrm>
              <a:off x="3600" y="1056"/>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S48</a:t>
              </a:r>
            </a:p>
            <a:p>
              <a:pPr algn="ctr">
                <a:lnSpc>
                  <a:spcPct val="90000"/>
                </a:lnSpc>
              </a:pPr>
              <a:r>
                <a:rPr lang="ja-JP" altLang="en-US" sz="600">
                  <a:latin typeface="平成角ゴシック" charset="-128"/>
                  <a:ea typeface="平成角ゴシック" charset="-128"/>
                </a:rPr>
                <a:t>災害弔慰金法</a:t>
              </a:r>
            </a:p>
            <a:p>
              <a:pPr algn="ctr">
                <a:lnSpc>
                  <a:spcPct val="90000"/>
                </a:lnSpc>
              </a:pPr>
              <a:r>
                <a:rPr lang="ja-JP" altLang="en-US" sz="600">
                  <a:latin typeface="平成角ゴシック" charset="-128"/>
                  <a:ea typeface="平成角ゴシック" charset="-128"/>
                </a:rPr>
                <a:t>（議員）</a:t>
              </a:r>
            </a:p>
          </p:txBody>
        </p:sp>
      </p:grpSp>
      <p:grpSp>
        <p:nvGrpSpPr>
          <p:cNvPr id="229" name="Group 51"/>
          <p:cNvGrpSpPr>
            <a:grpSpLocks/>
          </p:cNvGrpSpPr>
          <p:nvPr/>
        </p:nvGrpSpPr>
        <p:grpSpPr bwMode="auto">
          <a:xfrm>
            <a:off x="4497388" y="2497115"/>
            <a:ext cx="755650" cy="431800"/>
            <a:chOff x="3264" y="1614"/>
            <a:chExt cx="476" cy="272"/>
          </a:xfrm>
        </p:grpSpPr>
        <p:sp>
          <p:nvSpPr>
            <p:cNvPr id="56" name="Rectangle 52"/>
            <p:cNvSpPr>
              <a:spLocks noChangeArrowheads="1"/>
            </p:cNvSpPr>
            <p:nvPr/>
          </p:nvSpPr>
          <p:spPr bwMode="auto">
            <a:xfrm>
              <a:off x="3287" y="1637"/>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57" name="Rectangle 53"/>
            <p:cNvSpPr>
              <a:spLocks noChangeArrowheads="1"/>
            </p:cNvSpPr>
            <p:nvPr/>
          </p:nvSpPr>
          <p:spPr bwMode="auto">
            <a:xfrm>
              <a:off x="3264" y="1614"/>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dirty="0">
                  <a:latin typeface="平成角ゴシック" charset="-128"/>
                  <a:ea typeface="平成角ゴシック" charset="-128"/>
                </a:rPr>
                <a:t>S47</a:t>
              </a:r>
            </a:p>
            <a:p>
              <a:pPr algn="ctr">
                <a:lnSpc>
                  <a:spcPct val="90000"/>
                </a:lnSpc>
              </a:pPr>
              <a:r>
                <a:rPr lang="ja-JP" altLang="en-US" sz="600" dirty="0">
                  <a:latin typeface="平成角ゴシック" charset="-128"/>
                  <a:ea typeface="平成角ゴシック" charset="-128"/>
                </a:rPr>
                <a:t>防災集団移転</a:t>
              </a:r>
            </a:p>
            <a:p>
              <a:pPr algn="ctr">
                <a:lnSpc>
                  <a:spcPct val="90000"/>
                </a:lnSpc>
              </a:pPr>
              <a:r>
                <a:rPr lang="ja-JP" altLang="en-US" sz="600" dirty="0">
                  <a:latin typeface="平成角ゴシック" charset="-128"/>
                  <a:ea typeface="平成角ゴシック" charset="-128"/>
                </a:rPr>
                <a:t>促進事業法</a:t>
              </a:r>
            </a:p>
            <a:p>
              <a:pPr algn="ctr">
                <a:lnSpc>
                  <a:spcPct val="90000"/>
                </a:lnSpc>
              </a:pPr>
              <a:r>
                <a:rPr lang="ja-JP" altLang="en-US" sz="600" dirty="0">
                  <a:latin typeface="平成角ゴシック" charset="-128"/>
                  <a:ea typeface="平成角ゴシック" charset="-128"/>
                </a:rPr>
                <a:t>（議員）</a:t>
              </a:r>
            </a:p>
          </p:txBody>
        </p:sp>
      </p:grpSp>
      <p:grpSp>
        <p:nvGrpSpPr>
          <p:cNvPr id="230" name="Group 54"/>
          <p:cNvGrpSpPr>
            <a:grpSpLocks/>
          </p:cNvGrpSpPr>
          <p:nvPr/>
        </p:nvGrpSpPr>
        <p:grpSpPr bwMode="auto">
          <a:xfrm>
            <a:off x="6854825" y="1319190"/>
            <a:ext cx="755650" cy="431800"/>
            <a:chOff x="4272" y="1008"/>
            <a:chExt cx="476" cy="272"/>
          </a:xfrm>
        </p:grpSpPr>
        <p:sp>
          <p:nvSpPr>
            <p:cNvPr id="59" name="Rectangle 55"/>
            <p:cNvSpPr>
              <a:spLocks noChangeArrowheads="1"/>
            </p:cNvSpPr>
            <p:nvPr/>
          </p:nvSpPr>
          <p:spPr bwMode="auto">
            <a:xfrm>
              <a:off x="4295" y="1031"/>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60" name="Rectangle 56"/>
            <p:cNvSpPr>
              <a:spLocks noChangeArrowheads="1"/>
            </p:cNvSpPr>
            <p:nvPr/>
          </p:nvSpPr>
          <p:spPr bwMode="auto">
            <a:xfrm>
              <a:off x="4272" y="1008"/>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H7</a:t>
              </a:r>
            </a:p>
            <a:p>
              <a:pPr algn="ctr">
                <a:lnSpc>
                  <a:spcPct val="90000"/>
                </a:lnSpc>
              </a:pPr>
              <a:r>
                <a:rPr lang="ja-JP" altLang="en-US" sz="600">
                  <a:latin typeface="平成角ゴシック" charset="-128"/>
                  <a:ea typeface="平成角ゴシック" charset="-128"/>
                </a:rPr>
                <a:t>基本法改正</a:t>
              </a:r>
            </a:p>
          </p:txBody>
        </p:sp>
      </p:grpSp>
      <p:grpSp>
        <p:nvGrpSpPr>
          <p:cNvPr id="231" name="Group 57"/>
          <p:cNvGrpSpPr>
            <a:grpSpLocks/>
          </p:cNvGrpSpPr>
          <p:nvPr/>
        </p:nvGrpSpPr>
        <p:grpSpPr bwMode="auto">
          <a:xfrm>
            <a:off x="7916863" y="960415"/>
            <a:ext cx="755650" cy="431800"/>
            <a:chOff x="5040" y="1248"/>
            <a:chExt cx="476" cy="272"/>
          </a:xfrm>
        </p:grpSpPr>
        <p:sp>
          <p:nvSpPr>
            <p:cNvPr id="62" name="Rectangle 58"/>
            <p:cNvSpPr>
              <a:spLocks noChangeArrowheads="1"/>
            </p:cNvSpPr>
            <p:nvPr/>
          </p:nvSpPr>
          <p:spPr bwMode="auto">
            <a:xfrm>
              <a:off x="5063" y="1271"/>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63" name="Rectangle 59"/>
            <p:cNvSpPr>
              <a:spLocks noChangeArrowheads="1"/>
            </p:cNvSpPr>
            <p:nvPr/>
          </p:nvSpPr>
          <p:spPr bwMode="auto">
            <a:xfrm>
              <a:off x="5040" y="1248"/>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H7</a:t>
              </a:r>
            </a:p>
            <a:p>
              <a:pPr algn="ctr">
                <a:lnSpc>
                  <a:spcPct val="90000"/>
                </a:lnSpc>
              </a:pPr>
              <a:r>
                <a:rPr lang="ja-JP" altLang="en-US" sz="600">
                  <a:latin typeface="平成角ゴシック" charset="-128"/>
                  <a:ea typeface="平成角ゴシック" charset="-128"/>
                </a:rPr>
                <a:t>被災市街地復興</a:t>
              </a:r>
            </a:p>
            <a:p>
              <a:pPr algn="ctr">
                <a:lnSpc>
                  <a:spcPct val="90000"/>
                </a:lnSpc>
              </a:pPr>
              <a:r>
                <a:rPr lang="ja-JP" altLang="en-US" sz="600">
                  <a:latin typeface="平成角ゴシック" charset="-128"/>
                  <a:ea typeface="平成角ゴシック" charset="-128"/>
                </a:rPr>
                <a:t>特別措置法</a:t>
              </a:r>
            </a:p>
          </p:txBody>
        </p:sp>
      </p:grpSp>
      <p:grpSp>
        <p:nvGrpSpPr>
          <p:cNvPr id="232" name="Group 60"/>
          <p:cNvGrpSpPr>
            <a:grpSpLocks/>
          </p:cNvGrpSpPr>
          <p:nvPr/>
        </p:nvGrpSpPr>
        <p:grpSpPr bwMode="auto">
          <a:xfrm>
            <a:off x="7916863" y="1535090"/>
            <a:ext cx="755650" cy="431800"/>
            <a:chOff x="5040" y="1632"/>
            <a:chExt cx="476" cy="272"/>
          </a:xfrm>
        </p:grpSpPr>
        <p:sp>
          <p:nvSpPr>
            <p:cNvPr id="65" name="Rectangle 61"/>
            <p:cNvSpPr>
              <a:spLocks noChangeArrowheads="1"/>
            </p:cNvSpPr>
            <p:nvPr/>
          </p:nvSpPr>
          <p:spPr bwMode="auto">
            <a:xfrm>
              <a:off x="5063" y="1655"/>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66" name="Rectangle 62"/>
            <p:cNvSpPr>
              <a:spLocks noChangeArrowheads="1"/>
            </p:cNvSpPr>
            <p:nvPr/>
          </p:nvSpPr>
          <p:spPr bwMode="auto">
            <a:xfrm>
              <a:off x="5040" y="1632"/>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H8</a:t>
              </a:r>
            </a:p>
            <a:p>
              <a:pPr algn="ctr">
                <a:lnSpc>
                  <a:spcPct val="90000"/>
                </a:lnSpc>
              </a:pPr>
              <a:r>
                <a:rPr lang="ja-JP" altLang="en-US" sz="600">
                  <a:latin typeface="平成角ゴシック" charset="-128"/>
                  <a:ea typeface="平成角ゴシック" charset="-128"/>
                </a:rPr>
                <a:t>特定非常災害の</a:t>
              </a:r>
            </a:p>
            <a:p>
              <a:pPr algn="ctr">
                <a:lnSpc>
                  <a:spcPct val="90000"/>
                </a:lnSpc>
              </a:pPr>
              <a:r>
                <a:rPr lang="ja-JP" altLang="en-US" sz="600">
                  <a:latin typeface="平成角ゴシック" charset="-128"/>
                  <a:ea typeface="平成角ゴシック" charset="-128"/>
                </a:rPr>
                <a:t>被害者の権利</a:t>
              </a:r>
            </a:p>
            <a:p>
              <a:pPr algn="ctr">
                <a:lnSpc>
                  <a:spcPct val="90000"/>
                </a:lnSpc>
              </a:pPr>
              <a:r>
                <a:rPr lang="ja-JP" altLang="en-US" sz="600">
                  <a:latin typeface="平成角ゴシック" charset="-128"/>
                  <a:ea typeface="平成角ゴシック" charset="-128"/>
                </a:rPr>
                <a:t>利益保全法</a:t>
              </a:r>
            </a:p>
          </p:txBody>
        </p:sp>
      </p:grpSp>
      <p:grpSp>
        <p:nvGrpSpPr>
          <p:cNvPr id="233" name="Group 63"/>
          <p:cNvGrpSpPr>
            <a:grpSpLocks/>
          </p:cNvGrpSpPr>
          <p:nvPr/>
        </p:nvGrpSpPr>
        <p:grpSpPr bwMode="auto">
          <a:xfrm>
            <a:off x="7920038" y="2085953"/>
            <a:ext cx="755650" cy="576262"/>
            <a:chOff x="5040" y="768"/>
            <a:chExt cx="476" cy="363"/>
          </a:xfrm>
        </p:grpSpPr>
        <p:sp>
          <p:nvSpPr>
            <p:cNvPr id="68" name="Rectangle 64"/>
            <p:cNvSpPr>
              <a:spLocks noChangeArrowheads="1"/>
            </p:cNvSpPr>
            <p:nvPr/>
          </p:nvSpPr>
          <p:spPr bwMode="auto">
            <a:xfrm>
              <a:off x="5063" y="791"/>
              <a:ext cx="453" cy="340"/>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69" name="Rectangle 65"/>
            <p:cNvSpPr>
              <a:spLocks noChangeArrowheads="1"/>
            </p:cNvSpPr>
            <p:nvPr/>
          </p:nvSpPr>
          <p:spPr bwMode="auto">
            <a:xfrm>
              <a:off x="5040" y="768"/>
              <a:ext cx="453" cy="340"/>
            </a:xfrm>
            <a:prstGeom prst="rect">
              <a:avLst/>
            </a:prstGeom>
            <a:solidFill>
              <a:srgbClr val="FFCC99"/>
            </a:solidFill>
            <a:ln w="9525">
              <a:solidFill>
                <a:schemeClr val="tx1"/>
              </a:solidFill>
              <a:miter lim="800000"/>
              <a:headEnd/>
              <a:tailEnd/>
            </a:ln>
          </p:spPr>
          <p:txBody>
            <a:bodyPr lIns="54000" tIns="54000" rIns="54000" bIns="54000" anchor="ctr"/>
            <a:lstStyle/>
            <a:p>
              <a:pPr algn="ctr">
                <a:lnSpc>
                  <a:spcPct val="90000"/>
                </a:lnSpc>
              </a:pPr>
              <a:r>
                <a:rPr lang="en-US" altLang="ja-JP" sz="600">
                  <a:latin typeface="平成角ゴシック" charset="-128"/>
                  <a:ea typeface="平成角ゴシック" charset="-128"/>
                </a:rPr>
                <a:t>H10</a:t>
              </a:r>
            </a:p>
            <a:p>
              <a:pPr algn="ctr">
                <a:lnSpc>
                  <a:spcPct val="90000"/>
                </a:lnSpc>
              </a:pPr>
              <a:r>
                <a:rPr lang="ja-JP" altLang="en-US" sz="600">
                  <a:latin typeface="平成角ゴシック" charset="-128"/>
                  <a:ea typeface="平成角ゴシック" charset="-128"/>
                </a:rPr>
                <a:t>被災者生活再建</a:t>
              </a:r>
            </a:p>
            <a:p>
              <a:pPr algn="ctr">
                <a:lnSpc>
                  <a:spcPct val="90000"/>
                </a:lnSpc>
              </a:pPr>
              <a:r>
                <a:rPr lang="ja-JP" altLang="en-US" sz="600">
                  <a:latin typeface="平成角ゴシック" charset="-128"/>
                  <a:ea typeface="平成角ゴシック" charset="-128"/>
                </a:rPr>
                <a:t>支援法（議員）</a:t>
              </a:r>
            </a:p>
            <a:p>
              <a:pPr algn="ctr">
                <a:lnSpc>
                  <a:spcPct val="90000"/>
                </a:lnSpc>
              </a:pPr>
              <a:r>
                <a:rPr lang="ja-JP" altLang="en-US" sz="600">
                  <a:latin typeface="平成角ゴシック" charset="-128"/>
                  <a:ea typeface="平成角ゴシック" charset="-128"/>
                </a:rPr>
                <a:t>（</a:t>
              </a:r>
              <a:r>
                <a:rPr lang="en-US" altLang="ja-JP" sz="600">
                  <a:latin typeface="平成角ゴシック" charset="-128"/>
                  <a:ea typeface="平成角ゴシック" charset="-128"/>
                </a:rPr>
                <a:t>H16</a:t>
              </a:r>
              <a:r>
                <a:rPr lang="ja-JP" altLang="en-US" sz="600">
                  <a:latin typeface="平成角ゴシック" charset="-128"/>
                  <a:ea typeface="平成角ゴシック" charset="-128"/>
                </a:rPr>
                <a:t>第一次改正）</a:t>
              </a:r>
            </a:p>
            <a:p>
              <a:pPr algn="ctr">
                <a:lnSpc>
                  <a:spcPct val="90000"/>
                </a:lnSpc>
              </a:pPr>
              <a:r>
                <a:rPr lang="ja-JP" altLang="en-US" sz="600">
                  <a:latin typeface="平成角ゴシック" charset="-128"/>
                  <a:ea typeface="平成角ゴシック" charset="-128"/>
                </a:rPr>
                <a:t>（</a:t>
              </a:r>
              <a:r>
                <a:rPr lang="en-US" altLang="ja-JP" sz="600">
                  <a:latin typeface="平成角ゴシック" charset="-128"/>
                  <a:ea typeface="平成角ゴシック" charset="-128"/>
                </a:rPr>
                <a:t>H19</a:t>
              </a:r>
              <a:r>
                <a:rPr lang="ja-JP" altLang="en-US" sz="600">
                  <a:latin typeface="平成角ゴシック" charset="-128"/>
                  <a:ea typeface="平成角ゴシック" charset="-128"/>
                </a:rPr>
                <a:t>第二次改正）</a:t>
              </a:r>
            </a:p>
          </p:txBody>
        </p:sp>
      </p:grpSp>
      <p:grpSp>
        <p:nvGrpSpPr>
          <p:cNvPr id="234" name="Group 66"/>
          <p:cNvGrpSpPr>
            <a:grpSpLocks/>
          </p:cNvGrpSpPr>
          <p:nvPr/>
        </p:nvGrpSpPr>
        <p:grpSpPr bwMode="auto">
          <a:xfrm>
            <a:off x="3968750" y="1949428"/>
            <a:ext cx="755650" cy="431800"/>
            <a:chOff x="2976" y="1056"/>
            <a:chExt cx="476" cy="272"/>
          </a:xfrm>
        </p:grpSpPr>
        <p:sp>
          <p:nvSpPr>
            <p:cNvPr id="71" name="Rectangle 67"/>
            <p:cNvSpPr>
              <a:spLocks noChangeArrowheads="1"/>
            </p:cNvSpPr>
            <p:nvPr/>
          </p:nvSpPr>
          <p:spPr bwMode="auto">
            <a:xfrm>
              <a:off x="2999" y="1079"/>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72" name="Rectangle 68"/>
            <p:cNvSpPr>
              <a:spLocks noChangeArrowheads="1"/>
            </p:cNvSpPr>
            <p:nvPr/>
          </p:nvSpPr>
          <p:spPr bwMode="auto">
            <a:xfrm>
              <a:off x="2976" y="1056"/>
              <a:ext cx="453" cy="249"/>
            </a:xfrm>
            <a:prstGeom prst="rect">
              <a:avLst/>
            </a:prstGeom>
            <a:solidFill>
              <a:srgbClr val="FFCC9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S37</a:t>
              </a:r>
            </a:p>
            <a:p>
              <a:pPr algn="ctr">
                <a:lnSpc>
                  <a:spcPct val="90000"/>
                </a:lnSpc>
              </a:pPr>
              <a:r>
                <a:rPr lang="ja-JP" altLang="en-US" sz="600">
                  <a:latin typeface="平成角ゴシック" charset="-128"/>
                  <a:ea typeface="平成角ゴシック" charset="-128"/>
                </a:rPr>
                <a:t>激甚災害法</a:t>
              </a:r>
            </a:p>
          </p:txBody>
        </p:sp>
      </p:grpSp>
      <p:sp>
        <p:nvSpPr>
          <p:cNvPr id="73" name="Oval 69"/>
          <p:cNvSpPr>
            <a:spLocks noChangeArrowheads="1"/>
          </p:cNvSpPr>
          <p:nvPr/>
        </p:nvSpPr>
        <p:spPr bwMode="auto">
          <a:xfrm>
            <a:off x="1828800" y="708003"/>
            <a:ext cx="1042988" cy="468312"/>
          </a:xfrm>
          <a:prstGeom prst="ellipse">
            <a:avLst/>
          </a:prstGeom>
          <a:solidFill>
            <a:schemeClr val="bg1"/>
          </a:solidFill>
          <a:ln w="9525">
            <a:solidFill>
              <a:schemeClr val="tx1"/>
            </a:solidFill>
            <a:round/>
            <a:headEnd/>
            <a:tailEnd/>
          </a:ln>
        </p:spPr>
        <p:txBody>
          <a:bodyPr wrap="none" anchor="ctr"/>
          <a:lstStyle/>
          <a:p>
            <a:r>
              <a:rPr lang="en-US" altLang="ja-JP" sz="600">
                <a:latin typeface="平成角ゴシック" charset="-128"/>
                <a:ea typeface="平成角ゴシック" charset="-128"/>
              </a:rPr>
              <a:t>S19  </a:t>
            </a:r>
            <a:r>
              <a:rPr lang="ja-JP" altLang="en-US" sz="600">
                <a:latin typeface="平成角ゴシック" charset="-128"/>
                <a:ea typeface="平成角ゴシック" charset="-128"/>
              </a:rPr>
              <a:t>東南海地震</a:t>
            </a:r>
          </a:p>
          <a:p>
            <a:r>
              <a:rPr lang="en-US" altLang="ja-JP" sz="600">
                <a:latin typeface="平成角ゴシック" charset="-128"/>
                <a:ea typeface="平成角ゴシック" charset="-128"/>
              </a:rPr>
              <a:t>S20</a:t>
            </a:r>
            <a:r>
              <a:rPr lang="ja-JP" altLang="en-US" sz="600">
                <a:latin typeface="平成角ゴシック" charset="-128"/>
                <a:ea typeface="平成角ゴシック" charset="-128"/>
              </a:rPr>
              <a:t>　　三河地震</a:t>
            </a:r>
          </a:p>
          <a:p>
            <a:r>
              <a:rPr lang="en-US" altLang="ja-JP" sz="600">
                <a:latin typeface="平成角ゴシック" charset="-128"/>
                <a:ea typeface="平成角ゴシック" charset="-128"/>
              </a:rPr>
              <a:t>S21</a:t>
            </a:r>
            <a:r>
              <a:rPr lang="ja-JP" altLang="en-US" sz="600">
                <a:latin typeface="平成角ゴシック" charset="-128"/>
                <a:ea typeface="平成角ゴシック" charset="-128"/>
              </a:rPr>
              <a:t>　　南海地震</a:t>
            </a:r>
          </a:p>
        </p:txBody>
      </p:sp>
      <p:sp>
        <p:nvSpPr>
          <p:cNvPr id="74" name="Oval 70"/>
          <p:cNvSpPr>
            <a:spLocks noChangeArrowheads="1"/>
          </p:cNvSpPr>
          <p:nvPr/>
        </p:nvSpPr>
        <p:spPr bwMode="auto">
          <a:xfrm>
            <a:off x="2971800" y="769915"/>
            <a:ext cx="719138" cy="360363"/>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S34</a:t>
            </a:r>
          </a:p>
          <a:p>
            <a:pPr algn="ctr">
              <a:lnSpc>
                <a:spcPct val="90000"/>
              </a:lnSpc>
            </a:pPr>
            <a:r>
              <a:rPr lang="ja-JP" altLang="en-US" sz="600">
                <a:latin typeface="平成角ゴシック" charset="-128"/>
                <a:ea typeface="平成角ゴシック" charset="-128"/>
              </a:rPr>
              <a:t>伊勢湾台風</a:t>
            </a:r>
          </a:p>
        </p:txBody>
      </p:sp>
      <p:grpSp>
        <p:nvGrpSpPr>
          <p:cNvPr id="235" name="Group 71"/>
          <p:cNvGrpSpPr>
            <a:grpSpLocks/>
          </p:cNvGrpSpPr>
          <p:nvPr/>
        </p:nvGrpSpPr>
        <p:grpSpPr bwMode="auto">
          <a:xfrm>
            <a:off x="1835150" y="1949428"/>
            <a:ext cx="755650" cy="431800"/>
            <a:chOff x="1392" y="1056"/>
            <a:chExt cx="476" cy="272"/>
          </a:xfrm>
        </p:grpSpPr>
        <p:sp>
          <p:nvSpPr>
            <p:cNvPr id="76" name="AutoShape 72"/>
            <p:cNvSpPr>
              <a:spLocks noChangeArrowheads="1"/>
            </p:cNvSpPr>
            <p:nvPr/>
          </p:nvSpPr>
          <p:spPr bwMode="auto">
            <a:xfrm>
              <a:off x="1415" y="1079"/>
              <a:ext cx="453" cy="249"/>
            </a:xfrm>
            <a:prstGeom prst="roundRect">
              <a:avLst>
                <a:gd name="adj" fmla="val 16667"/>
              </a:avLst>
            </a:prstGeom>
            <a:solidFill>
              <a:srgbClr val="000000"/>
            </a:solidFill>
            <a:ln w="9525">
              <a:solidFill>
                <a:schemeClr val="tx1"/>
              </a:solidFill>
              <a:round/>
              <a:headEnd/>
              <a:tailEnd/>
            </a:ln>
          </p:spPr>
          <p:txBody>
            <a:bodyPr wrap="none" anchor="ctr"/>
            <a:lstStyle/>
            <a:p>
              <a:endParaRPr lang="ja-JP" altLang="en-US"/>
            </a:p>
          </p:txBody>
        </p:sp>
        <p:sp>
          <p:nvSpPr>
            <p:cNvPr id="77" name="AutoShape 73"/>
            <p:cNvSpPr>
              <a:spLocks noChangeArrowheads="1"/>
            </p:cNvSpPr>
            <p:nvPr/>
          </p:nvSpPr>
          <p:spPr bwMode="auto">
            <a:xfrm>
              <a:off x="1392" y="1056"/>
              <a:ext cx="453" cy="249"/>
            </a:xfrm>
            <a:prstGeom prst="roundRect">
              <a:avLst>
                <a:gd name="adj" fmla="val 16667"/>
              </a:avLst>
            </a:prstGeom>
            <a:solidFill>
              <a:srgbClr val="FFFFFF"/>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S21</a:t>
              </a:r>
              <a:r>
                <a:rPr lang="ja-JP" altLang="en-US" sz="600">
                  <a:latin typeface="平成角ゴシック" charset="-128"/>
                  <a:ea typeface="平成角ゴシック" charset="-128"/>
                </a:rPr>
                <a:t>（</a:t>
              </a:r>
              <a:r>
                <a:rPr lang="en-US" altLang="ja-JP" sz="600">
                  <a:latin typeface="平成角ゴシック" charset="-128"/>
                  <a:ea typeface="平成角ゴシック" charset="-128"/>
                </a:rPr>
                <a:t>1946</a:t>
              </a:r>
              <a:r>
                <a:rPr lang="ja-JP" altLang="en-US" sz="600">
                  <a:latin typeface="平成角ゴシック" charset="-128"/>
                  <a:ea typeface="平成角ゴシック" charset="-128"/>
                </a:rPr>
                <a:t>）</a:t>
              </a:r>
            </a:p>
            <a:p>
              <a:pPr algn="ctr">
                <a:lnSpc>
                  <a:spcPct val="90000"/>
                </a:lnSpc>
              </a:pPr>
              <a:r>
                <a:rPr lang="ja-JP" altLang="en-US" sz="600">
                  <a:latin typeface="平成角ゴシック" charset="-128"/>
                  <a:ea typeface="平成角ゴシック" charset="-128"/>
                </a:rPr>
                <a:t>憲法制定</a:t>
              </a:r>
            </a:p>
          </p:txBody>
        </p:sp>
      </p:grpSp>
      <p:grpSp>
        <p:nvGrpSpPr>
          <p:cNvPr id="236" name="Group 74"/>
          <p:cNvGrpSpPr>
            <a:grpSpLocks/>
          </p:cNvGrpSpPr>
          <p:nvPr/>
        </p:nvGrpSpPr>
        <p:grpSpPr bwMode="auto">
          <a:xfrm>
            <a:off x="1978025" y="3119415"/>
            <a:ext cx="755650" cy="431800"/>
            <a:chOff x="1248" y="2035"/>
            <a:chExt cx="476" cy="272"/>
          </a:xfrm>
        </p:grpSpPr>
        <p:sp>
          <p:nvSpPr>
            <p:cNvPr id="79" name="Rectangle 75"/>
            <p:cNvSpPr>
              <a:spLocks noChangeArrowheads="1"/>
            </p:cNvSpPr>
            <p:nvPr/>
          </p:nvSpPr>
          <p:spPr bwMode="auto">
            <a:xfrm>
              <a:off x="1271" y="2058"/>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80" name="Rectangle 76"/>
            <p:cNvSpPr>
              <a:spLocks noChangeArrowheads="1"/>
            </p:cNvSpPr>
            <p:nvPr/>
          </p:nvSpPr>
          <p:spPr bwMode="auto">
            <a:xfrm>
              <a:off x="1248" y="2035"/>
              <a:ext cx="453" cy="249"/>
            </a:xfrm>
            <a:prstGeom prst="rect">
              <a:avLst/>
            </a:prstGeom>
            <a:solidFill>
              <a:srgbClr val="74B1CC"/>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S31</a:t>
              </a:r>
            </a:p>
            <a:p>
              <a:pPr algn="ctr">
                <a:lnSpc>
                  <a:spcPct val="90000"/>
                </a:lnSpc>
              </a:pPr>
              <a:r>
                <a:rPr lang="ja-JP" altLang="en-US" sz="600">
                  <a:latin typeface="平成角ゴシック" charset="-128"/>
                  <a:ea typeface="平成角ゴシック" charset="-128"/>
                </a:rPr>
                <a:t>海岸法</a:t>
              </a:r>
            </a:p>
          </p:txBody>
        </p:sp>
      </p:grpSp>
      <p:grpSp>
        <p:nvGrpSpPr>
          <p:cNvPr id="237" name="Group 77"/>
          <p:cNvGrpSpPr>
            <a:grpSpLocks/>
          </p:cNvGrpSpPr>
          <p:nvPr/>
        </p:nvGrpSpPr>
        <p:grpSpPr bwMode="auto">
          <a:xfrm>
            <a:off x="5218113" y="3119415"/>
            <a:ext cx="755650" cy="431800"/>
            <a:chOff x="3264" y="2035"/>
            <a:chExt cx="476" cy="272"/>
          </a:xfrm>
        </p:grpSpPr>
        <p:sp>
          <p:nvSpPr>
            <p:cNvPr id="82" name="Rectangle 78"/>
            <p:cNvSpPr>
              <a:spLocks noChangeArrowheads="1"/>
            </p:cNvSpPr>
            <p:nvPr/>
          </p:nvSpPr>
          <p:spPr bwMode="auto">
            <a:xfrm>
              <a:off x="3287" y="2058"/>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83" name="Rectangle 79"/>
            <p:cNvSpPr>
              <a:spLocks noChangeArrowheads="1"/>
            </p:cNvSpPr>
            <p:nvPr/>
          </p:nvSpPr>
          <p:spPr bwMode="auto">
            <a:xfrm>
              <a:off x="3264" y="2035"/>
              <a:ext cx="453" cy="249"/>
            </a:xfrm>
            <a:prstGeom prst="rect">
              <a:avLst/>
            </a:prstGeom>
            <a:solidFill>
              <a:srgbClr val="74B1CC"/>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S53</a:t>
              </a:r>
            </a:p>
            <a:p>
              <a:pPr algn="ctr">
                <a:lnSpc>
                  <a:spcPct val="90000"/>
                </a:lnSpc>
              </a:pPr>
              <a:r>
                <a:rPr lang="ja-JP" altLang="en-US" sz="600">
                  <a:latin typeface="平成角ゴシック" charset="-128"/>
                  <a:ea typeface="平成角ゴシック" charset="-128"/>
                </a:rPr>
                <a:t>大規模地震対策</a:t>
              </a:r>
            </a:p>
            <a:p>
              <a:pPr algn="ctr">
                <a:lnSpc>
                  <a:spcPct val="90000"/>
                </a:lnSpc>
              </a:pPr>
              <a:r>
                <a:rPr lang="ja-JP" altLang="en-US" sz="600">
                  <a:latin typeface="平成角ゴシック" charset="-128"/>
                  <a:ea typeface="平成角ゴシック" charset="-128"/>
                </a:rPr>
                <a:t>特別措置法</a:t>
              </a:r>
            </a:p>
            <a:p>
              <a:pPr algn="ctr">
                <a:lnSpc>
                  <a:spcPct val="90000"/>
                </a:lnSpc>
              </a:pPr>
              <a:r>
                <a:rPr lang="ja-JP" altLang="en-US" sz="600">
                  <a:latin typeface="平成角ゴシック" charset="-128"/>
                  <a:ea typeface="平成角ゴシック" charset="-128"/>
                </a:rPr>
                <a:t>（議員）</a:t>
              </a:r>
            </a:p>
          </p:txBody>
        </p:sp>
      </p:grpSp>
      <p:grpSp>
        <p:nvGrpSpPr>
          <p:cNvPr id="238" name="Group 80"/>
          <p:cNvGrpSpPr>
            <a:grpSpLocks/>
          </p:cNvGrpSpPr>
          <p:nvPr/>
        </p:nvGrpSpPr>
        <p:grpSpPr bwMode="auto">
          <a:xfrm>
            <a:off x="2895600" y="3119415"/>
            <a:ext cx="755650" cy="431800"/>
            <a:chOff x="1824" y="2035"/>
            <a:chExt cx="476" cy="272"/>
          </a:xfrm>
        </p:grpSpPr>
        <p:sp>
          <p:nvSpPr>
            <p:cNvPr id="85" name="Rectangle 81"/>
            <p:cNvSpPr>
              <a:spLocks noChangeArrowheads="1"/>
            </p:cNvSpPr>
            <p:nvPr/>
          </p:nvSpPr>
          <p:spPr bwMode="auto">
            <a:xfrm>
              <a:off x="1847" y="2058"/>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86" name="Rectangle 82"/>
            <p:cNvSpPr>
              <a:spLocks noChangeArrowheads="1"/>
            </p:cNvSpPr>
            <p:nvPr/>
          </p:nvSpPr>
          <p:spPr bwMode="auto">
            <a:xfrm>
              <a:off x="1824" y="2035"/>
              <a:ext cx="453" cy="249"/>
            </a:xfrm>
            <a:prstGeom prst="rect">
              <a:avLst/>
            </a:prstGeom>
            <a:solidFill>
              <a:srgbClr val="74B1CC"/>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S41</a:t>
              </a:r>
            </a:p>
            <a:p>
              <a:pPr algn="ctr">
                <a:lnSpc>
                  <a:spcPct val="90000"/>
                </a:lnSpc>
              </a:pPr>
              <a:r>
                <a:rPr lang="ja-JP" altLang="en-US" sz="600">
                  <a:latin typeface="平成角ゴシック" charset="-128"/>
                  <a:ea typeface="平成角ゴシック" charset="-128"/>
                </a:rPr>
                <a:t>地震保険法</a:t>
              </a:r>
            </a:p>
            <a:p>
              <a:pPr algn="ctr">
                <a:lnSpc>
                  <a:spcPct val="90000"/>
                </a:lnSpc>
              </a:pPr>
              <a:r>
                <a:rPr lang="ja-JP" altLang="en-US" sz="600">
                  <a:latin typeface="平成角ゴシック" charset="-128"/>
                  <a:ea typeface="平成角ゴシック" charset="-128"/>
                </a:rPr>
                <a:t>（議員）</a:t>
              </a:r>
            </a:p>
          </p:txBody>
        </p:sp>
      </p:grpSp>
      <p:sp>
        <p:nvSpPr>
          <p:cNvPr id="87" name="Oval 83"/>
          <p:cNvSpPr>
            <a:spLocks noChangeArrowheads="1"/>
          </p:cNvSpPr>
          <p:nvPr/>
        </p:nvSpPr>
        <p:spPr bwMode="auto">
          <a:xfrm>
            <a:off x="7251700" y="3479778"/>
            <a:ext cx="719138" cy="360362"/>
          </a:xfrm>
          <a:prstGeom prst="ellipse">
            <a:avLst/>
          </a:prstGeom>
          <a:solidFill>
            <a:schemeClr val="bg1"/>
          </a:solidFill>
          <a:ln w="9525">
            <a:solidFill>
              <a:schemeClr val="tx1"/>
            </a:solidFill>
            <a:prstDash val="dash"/>
            <a:round/>
            <a:headEnd/>
            <a:tailEnd/>
          </a:ln>
        </p:spPr>
        <p:txBody>
          <a:bodyPr wrap="none" anchor="ctr"/>
          <a:lstStyle/>
          <a:p>
            <a:pPr algn="ctr">
              <a:lnSpc>
                <a:spcPct val="90000"/>
              </a:lnSpc>
            </a:pPr>
            <a:r>
              <a:rPr lang="en-US" altLang="ja-JP" sz="600">
                <a:latin typeface="平成角ゴシック" charset="-128"/>
                <a:ea typeface="平成角ゴシック" charset="-128"/>
              </a:rPr>
              <a:t>H8</a:t>
            </a:r>
          </a:p>
          <a:p>
            <a:pPr algn="ctr">
              <a:lnSpc>
                <a:spcPct val="90000"/>
              </a:lnSpc>
            </a:pPr>
            <a:r>
              <a:rPr lang="ja-JP" altLang="en-US" sz="600">
                <a:latin typeface="平成角ゴシック" charset="-128"/>
                <a:ea typeface="平成角ゴシック" charset="-128"/>
              </a:rPr>
              <a:t>東南海、南海</a:t>
            </a:r>
          </a:p>
          <a:p>
            <a:pPr algn="ctr">
              <a:lnSpc>
                <a:spcPct val="90000"/>
              </a:lnSpc>
            </a:pPr>
            <a:r>
              <a:rPr lang="ja-JP" altLang="en-US" sz="600">
                <a:latin typeface="平成角ゴシック" charset="-128"/>
                <a:ea typeface="平成角ゴシック" charset="-128"/>
              </a:rPr>
              <a:t>地震説</a:t>
            </a:r>
          </a:p>
        </p:txBody>
      </p:sp>
      <p:grpSp>
        <p:nvGrpSpPr>
          <p:cNvPr id="239" name="Group 84"/>
          <p:cNvGrpSpPr>
            <a:grpSpLocks/>
          </p:cNvGrpSpPr>
          <p:nvPr/>
        </p:nvGrpSpPr>
        <p:grpSpPr bwMode="auto">
          <a:xfrm>
            <a:off x="233363" y="1949428"/>
            <a:ext cx="754062" cy="396875"/>
            <a:chOff x="156" y="1200"/>
            <a:chExt cx="475" cy="250"/>
          </a:xfrm>
        </p:grpSpPr>
        <p:sp>
          <p:nvSpPr>
            <p:cNvPr id="89" name="Rectangle 85"/>
            <p:cNvSpPr>
              <a:spLocks noChangeArrowheads="1"/>
            </p:cNvSpPr>
            <p:nvPr/>
          </p:nvSpPr>
          <p:spPr bwMode="auto">
            <a:xfrm>
              <a:off x="178" y="1223"/>
              <a:ext cx="453" cy="227"/>
            </a:xfrm>
            <a:prstGeom prst="rect">
              <a:avLst/>
            </a:prstGeom>
            <a:solidFill>
              <a:srgbClr val="B30000"/>
            </a:solidFill>
            <a:ln w="9525">
              <a:noFill/>
              <a:miter lim="800000"/>
              <a:headEnd/>
              <a:tailEnd/>
            </a:ln>
          </p:spPr>
          <p:txBody>
            <a:bodyPr wrap="none" anchor="ctr"/>
            <a:lstStyle/>
            <a:p>
              <a:endParaRPr lang="ja-JP" altLang="en-US"/>
            </a:p>
          </p:txBody>
        </p:sp>
        <p:sp>
          <p:nvSpPr>
            <p:cNvPr id="90" name="Rectangle 86"/>
            <p:cNvSpPr>
              <a:spLocks noChangeArrowheads="1"/>
            </p:cNvSpPr>
            <p:nvPr/>
          </p:nvSpPr>
          <p:spPr bwMode="auto">
            <a:xfrm>
              <a:off x="240" y="1200"/>
              <a:ext cx="369" cy="227"/>
            </a:xfrm>
            <a:prstGeom prst="rect">
              <a:avLst/>
            </a:prstGeom>
            <a:solidFill>
              <a:schemeClr val="bg1"/>
            </a:solidFill>
            <a:ln w="9525">
              <a:solidFill>
                <a:srgbClr val="B30000"/>
              </a:solidFill>
              <a:miter lim="800000"/>
              <a:headEnd/>
              <a:tailEnd/>
            </a:ln>
          </p:spPr>
          <p:txBody>
            <a:bodyPr wrap="none" anchor="ctr"/>
            <a:lstStyle/>
            <a:p>
              <a:pPr algn="ctr"/>
              <a:r>
                <a:rPr lang="ja-JP" altLang="en-US" sz="900">
                  <a:latin typeface="Times" charset="0"/>
                  <a:ea typeface="平成角ゴシック" charset="-128"/>
                </a:rPr>
                <a:t>共通</a:t>
              </a:r>
            </a:p>
          </p:txBody>
        </p:sp>
        <p:sp>
          <p:nvSpPr>
            <p:cNvPr id="91" name="Rectangle 87"/>
            <p:cNvSpPr>
              <a:spLocks noChangeArrowheads="1"/>
            </p:cNvSpPr>
            <p:nvPr/>
          </p:nvSpPr>
          <p:spPr bwMode="auto">
            <a:xfrm>
              <a:off x="156" y="1200"/>
              <a:ext cx="113" cy="227"/>
            </a:xfrm>
            <a:prstGeom prst="rect">
              <a:avLst/>
            </a:prstGeom>
            <a:solidFill>
              <a:srgbClr val="B30000"/>
            </a:solidFill>
            <a:ln w="9525">
              <a:solidFill>
                <a:srgbClr val="B30000"/>
              </a:solidFill>
              <a:miter lim="800000"/>
              <a:headEnd/>
              <a:tailEnd/>
            </a:ln>
          </p:spPr>
          <p:txBody>
            <a:bodyPr wrap="none" anchor="ctr"/>
            <a:lstStyle/>
            <a:p>
              <a:endParaRPr lang="ja-JP" altLang="en-US"/>
            </a:p>
          </p:txBody>
        </p:sp>
        <p:sp>
          <p:nvSpPr>
            <p:cNvPr id="92" name="AutoShape 88"/>
            <p:cNvSpPr>
              <a:spLocks noChangeArrowheads="1"/>
            </p:cNvSpPr>
            <p:nvPr/>
          </p:nvSpPr>
          <p:spPr bwMode="auto">
            <a:xfrm>
              <a:off x="201" y="1223"/>
              <a:ext cx="23" cy="23"/>
            </a:xfrm>
            <a:prstGeom prst="flowChartConnector">
              <a:avLst/>
            </a:prstGeom>
            <a:solidFill>
              <a:schemeClr val="bg1"/>
            </a:solidFill>
            <a:ln w="0">
              <a:noFill/>
              <a:round/>
              <a:headEnd/>
              <a:tailEnd/>
            </a:ln>
          </p:spPr>
          <p:txBody>
            <a:bodyPr wrap="none" anchor="ctr"/>
            <a:lstStyle/>
            <a:p>
              <a:endParaRPr lang="ja-JP" altLang="en-US"/>
            </a:p>
          </p:txBody>
        </p:sp>
      </p:grpSp>
      <p:grpSp>
        <p:nvGrpSpPr>
          <p:cNvPr id="240" name="Group 89"/>
          <p:cNvGrpSpPr>
            <a:grpSpLocks/>
          </p:cNvGrpSpPr>
          <p:nvPr/>
        </p:nvGrpSpPr>
        <p:grpSpPr bwMode="auto">
          <a:xfrm>
            <a:off x="233363" y="3119415"/>
            <a:ext cx="754062" cy="396875"/>
            <a:chOff x="156" y="2054"/>
            <a:chExt cx="475" cy="250"/>
          </a:xfrm>
        </p:grpSpPr>
        <p:sp>
          <p:nvSpPr>
            <p:cNvPr id="94" name="Rectangle 90"/>
            <p:cNvSpPr>
              <a:spLocks noChangeArrowheads="1"/>
            </p:cNvSpPr>
            <p:nvPr/>
          </p:nvSpPr>
          <p:spPr bwMode="auto">
            <a:xfrm>
              <a:off x="178" y="2077"/>
              <a:ext cx="453" cy="227"/>
            </a:xfrm>
            <a:prstGeom prst="rect">
              <a:avLst/>
            </a:prstGeom>
            <a:solidFill>
              <a:srgbClr val="000080"/>
            </a:solidFill>
            <a:ln w="9525">
              <a:noFill/>
              <a:miter lim="800000"/>
              <a:headEnd/>
              <a:tailEnd/>
            </a:ln>
          </p:spPr>
          <p:txBody>
            <a:bodyPr wrap="none" anchor="ctr"/>
            <a:lstStyle/>
            <a:p>
              <a:endParaRPr lang="ja-JP" altLang="en-US"/>
            </a:p>
          </p:txBody>
        </p:sp>
        <p:sp>
          <p:nvSpPr>
            <p:cNvPr id="95" name="Rectangle 91"/>
            <p:cNvSpPr>
              <a:spLocks noChangeArrowheads="1"/>
            </p:cNvSpPr>
            <p:nvPr/>
          </p:nvSpPr>
          <p:spPr bwMode="auto">
            <a:xfrm>
              <a:off x="240" y="2054"/>
              <a:ext cx="369" cy="227"/>
            </a:xfrm>
            <a:prstGeom prst="rect">
              <a:avLst/>
            </a:prstGeom>
            <a:solidFill>
              <a:schemeClr val="bg1"/>
            </a:solidFill>
            <a:ln w="9525">
              <a:solidFill>
                <a:srgbClr val="000080"/>
              </a:solidFill>
              <a:miter lim="800000"/>
              <a:headEnd/>
              <a:tailEnd/>
            </a:ln>
          </p:spPr>
          <p:txBody>
            <a:bodyPr wrap="none" anchor="ctr"/>
            <a:lstStyle/>
            <a:p>
              <a:pPr algn="ctr"/>
              <a:r>
                <a:rPr lang="ja-JP" altLang="en-US" sz="900">
                  <a:latin typeface="Times" charset="0"/>
                  <a:ea typeface="平成角ゴシック" charset="-128"/>
                </a:rPr>
                <a:t>地震</a:t>
              </a:r>
            </a:p>
            <a:p>
              <a:pPr algn="ctr"/>
              <a:r>
                <a:rPr lang="ja-JP" altLang="en-US" sz="900">
                  <a:latin typeface="Times" charset="0"/>
                  <a:ea typeface="平成角ゴシック" charset="-128"/>
                </a:rPr>
                <a:t>津波</a:t>
              </a:r>
            </a:p>
          </p:txBody>
        </p:sp>
        <p:sp>
          <p:nvSpPr>
            <p:cNvPr id="96" name="Rectangle 92"/>
            <p:cNvSpPr>
              <a:spLocks noChangeArrowheads="1"/>
            </p:cNvSpPr>
            <p:nvPr/>
          </p:nvSpPr>
          <p:spPr bwMode="auto">
            <a:xfrm>
              <a:off x="156" y="2054"/>
              <a:ext cx="113" cy="227"/>
            </a:xfrm>
            <a:prstGeom prst="rect">
              <a:avLst/>
            </a:prstGeom>
            <a:solidFill>
              <a:srgbClr val="000080"/>
            </a:solidFill>
            <a:ln w="9525">
              <a:solidFill>
                <a:srgbClr val="000080"/>
              </a:solidFill>
              <a:miter lim="800000"/>
              <a:headEnd/>
              <a:tailEnd/>
            </a:ln>
          </p:spPr>
          <p:txBody>
            <a:bodyPr wrap="none" anchor="ctr"/>
            <a:lstStyle/>
            <a:p>
              <a:endParaRPr lang="ja-JP" altLang="en-US"/>
            </a:p>
          </p:txBody>
        </p:sp>
        <p:sp>
          <p:nvSpPr>
            <p:cNvPr id="97" name="AutoShape 93"/>
            <p:cNvSpPr>
              <a:spLocks noChangeArrowheads="1"/>
            </p:cNvSpPr>
            <p:nvPr/>
          </p:nvSpPr>
          <p:spPr bwMode="auto">
            <a:xfrm>
              <a:off x="201" y="2077"/>
              <a:ext cx="23" cy="23"/>
            </a:xfrm>
            <a:prstGeom prst="flowChartConnector">
              <a:avLst/>
            </a:prstGeom>
            <a:solidFill>
              <a:schemeClr val="bg1"/>
            </a:solidFill>
            <a:ln w="0">
              <a:noFill/>
              <a:round/>
              <a:headEnd/>
              <a:tailEnd/>
            </a:ln>
          </p:spPr>
          <p:txBody>
            <a:bodyPr wrap="none" anchor="ctr"/>
            <a:lstStyle/>
            <a:p>
              <a:endParaRPr lang="ja-JP" altLang="en-US"/>
            </a:p>
          </p:txBody>
        </p:sp>
      </p:grpSp>
      <p:grpSp>
        <p:nvGrpSpPr>
          <p:cNvPr id="241" name="Group 94"/>
          <p:cNvGrpSpPr>
            <a:grpSpLocks/>
          </p:cNvGrpSpPr>
          <p:nvPr/>
        </p:nvGrpSpPr>
        <p:grpSpPr bwMode="auto">
          <a:xfrm>
            <a:off x="233363" y="4073503"/>
            <a:ext cx="754062" cy="396875"/>
            <a:chOff x="156" y="2774"/>
            <a:chExt cx="475" cy="250"/>
          </a:xfrm>
        </p:grpSpPr>
        <p:sp>
          <p:nvSpPr>
            <p:cNvPr id="99" name="Rectangle 95"/>
            <p:cNvSpPr>
              <a:spLocks noChangeArrowheads="1"/>
            </p:cNvSpPr>
            <p:nvPr/>
          </p:nvSpPr>
          <p:spPr bwMode="auto">
            <a:xfrm>
              <a:off x="178" y="2797"/>
              <a:ext cx="453" cy="227"/>
            </a:xfrm>
            <a:prstGeom prst="rect">
              <a:avLst/>
            </a:prstGeom>
            <a:solidFill>
              <a:srgbClr val="FF4F79"/>
            </a:solidFill>
            <a:ln w="9525">
              <a:noFill/>
              <a:miter lim="800000"/>
              <a:headEnd/>
              <a:tailEnd/>
            </a:ln>
          </p:spPr>
          <p:txBody>
            <a:bodyPr wrap="none" anchor="ctr"/>
            <a:lstStyle/>
            <a:p>
              <a:endParaRPr lang="ja-JP" altLang="en-US"/>
            </a:p>
          </p:txBody>
        </p:sp>
        <p:sp>
          <p:nvSpPr>
            <p:cNvPr id="100" name="Rectangle 96"/>
            <p:cNvSpPr>
              <a:spLocks noChangeArrowheads="1"/>
            </p:cNvSpPr>
            <p:nvPr/>
          </p:nvSpPr>
          <p:spPr bwMode="auto">
            <a:xfrm>
              <a:off x="240" y="2774"/>
              <a:ext cx="369" cy="227"/>
            </a:xfrm>
            <a:prstGeom prst="rect">
              <a:avLst/>
            </a:prstGeom>
            <a:solidFill>
              <a:schemeClr val="bg1"/>
            </a:solidFill>
            <a:ln w="9525">
              <a:solidFill>
                <a:srgbClr val="FF4F79"/>
              </a:solidFill>
              <a:miter lim="800000"/>
              <a:headEnd/>
              <a:tailEnd/>
            </a:ln>
          </p:spPr>
          <p:txBody>
            <a:bodyPr wrap="none" anchor="ctr"/>
            <a:lstStyle/>
            <a:p>
              <a:pPr algn="ctr"/>
              <a:r>
                <a:rPr lang="ja-JP" altLang="en-US" sz="900">
                  <a:latin typeface="Times" charset="0"/>
                  <a:ea typeface="平成角ゴシック" charset="-128"/>
                </a:rPr>
                <a:t>耐震</a:t>
              </a:r>
            </a:p>
            <a:p>
              <a:pPr algn="ctr"/>
              <a:r>
                <a:rPr lang="ja-JP" altLang="en-US" sz="900">
                  <a:latin typeface="Times" charset="0"/>
                  <a:ea typeface="平成角ゴシック" charset="-128"/>
                </a:rPr>
                <a:t>大火</a:t>
              </a:r>
            </a:p>
          </p:txBody>
        </p:sp>
        <p:sp>
          <p:nvSpPr>
            <p:cNvPr id="101" name="Rectangle 97"/>
            <p:cNvSpPr>
              <a:spLocks noChangeArrowheads="1"/>
            </p:cNvSpPr>
            <p:nvPr/>
          </p:nvSpPr>
          <p:spPr bwMode="auto">
            <a:xfrm>
              <a:off x="156" y="2774"/>
              <a:ext cx="113" cy="227"/>
            </a:xfrm>
            <a:prstGeom prst="rect">
              <a:avLst/>
            </a:prstGeom>
            <a:solidFill>
              <a:srgbClr val="FF4C80"/>
            </a:solidFill>
            <a:ln w="9525">
              <a:solidFill>
                <a:srgbClr val="FF4F79"/>
              </a:solidFill>
              <a:miter lim="800000"/>
              <a:headEnd/>
              <a:tailEnd/>
            </a:ln>
          </p:spPr>
          <p:txBody>
            <a:bodyPr wrap="none" anchor="ctr"/>
            <a:lstStyle/>
            <a:p>
              <a:endParaRPr lang="ja-JP" altLang="en-US"/>
            </a:p>
          </p:txBody>
        </p:sp>
        <p:sp>
          <p:nvSpPr>
            <p:cNvPr id="102" name="AutoShape 98"/>
            <p:cNvSpPr>
              <a:spLocks noChangeArrowheads="1"/>
            </p:cNvSpPr>
            <p:nvPr/>
          </p:nvSpPr>
          <p:spPr bwMode="auto">
            <a:xfrm>
              <a:off x="201" y="2797"/>
              <a:ext cx="23" cy="23"/>
            </a:xfrm>
            <a:prstGeom prst="flowChartConnector">
              <a:avLst/>
            </a:prstGeom>
            <a:solidFill>
              <a:schemeClr val="bg1"/>
            </a:solidFill>
            <a:ln w="0">
              <a:noFill/>
              <a:round/>
              <a:headEnd/>
              <a:tailEnd/>
            </a:ln>
          </p:spPr>
          <p:txBody>
            <a:bodyPr wrap="none" anchor="ctr"/>
            <a:lstStyle/>
            <a:p>
              <a:endParaRPr lang="ja-JP" altLang="en-US"/>
            </a:p>
          </p:txBody>
        </p:sp>
      </p:grpSp>
      <p:grpSp>
        <p:nvGrpSpPr>
          <p:cNvPr id="242" name="Group 99"/>
          <p:cNvGrpSpPr>
            <a:grpSpLocks/>
          </p:cNvGrpSpPr>
          <p:nvPr/>
        </p:nvGrpSpPr>
        <p:grpSpPr bwMode="auto">
          <a:xfrm>
            <a:off x="233363" y="4684690"/>
            <a:ext cx="754062" cy="396875"/>
            <a:chOff x="156" y="3120"/>
            <a:chExt cx="475" cy="250"/>
          </a:xfrm>
        </p:grpSpPr>
        <p:sp>
          <p:nvSpPr>
            <p:cNvPr id="104" name="Rectangle 100"/>
            <p:cNvSpPr>
              <a:spLocks noChangeArrowheads="1"/>
            </p:cNvSpPr>
            <p:nvPr/>
          </p:nvSpPr>
          <p:spPr bwMode="auto">
            <a:xfrm>
              <a:off x="178" y="3143"/>
              <a:ext cx="453" cy="227"/>
            </a:xfrm>
            <a:prstGeom prst="rect">
              <a:avLst/>
            </a:prstGeom>
            <a:solidFill>
              <a:srgbClr val="4CB3FF"/>
            </a:solidFill>
            <a:ln w="9525">
              <a:noFill/>
              <a:miter lim="800000"/>
              <a:headEnd/>
              <a:tailEnd/>
            </a:ln>
          </p:spPr>
          <p:txBody>
            <a:bodyPr wrap="none" anchor="ctr"/>
            <a:lstStyle/>
            <a:p>
              <a:endParaRPr lang="ja-JP" altLang="en-US"/>
            </a:p>
          </p:txBody>
        </p:sp>
        <p:sp>
          <p:nvSpPr>
            <p:cNvPr id="105" name="Rectangle 101"/>
            <p:cNvSpPr>
              <a:spLocks noChangeArrowheads="1"/>
            </p:cNvSpPr>
            <p:nvPr/>
          </p:nvSpPr>
          <p:spPr bwMode="auto">
            <a:xfrm>
              <a:off x="240" y="3120"/>
              <a:ext cx="369" cy="227"/>
            </a:xfrm>
            <a:prstGeom prst="rect">
              <a:avLst/>
            </a:prstGeom>
            <a:solidFill>
              <a:schemeClr val="bg1"/>
            </a:solidFill>
            <a:ln w="9525">
              <a:solidFill>
                <a:srgbClr val="4CB3FF"/>
              </a:solidFill>
              <a:miter lim="800000"/>
              <a:headEnd/>
              <a:tailEnd/>
            </a:ln>
          </p:spPr>
          <p:txBody>
            <a:bodyPr wrap="none" anchor="ctr"/>
            <a:lstStyle/>
            <a:p>
              <a:pPr algn="ctr"/>
              <a:r>
                <a:rPr lang="ja-JP" altLang="en-US" sz="900">
                  <a:latin typeface="Times" charset="0"/>
                  <a:ea typeface="平成角ゴシック" charset="-128"/>
                </a:rPr>
                <a:t>洪水</a:t>
              </a:r>
            </a:p>
          </p:txBody>
        </p:sp>
        <p:sp>
          <p:nvSpPr>
            <p:cNvPr id="106" name="Rectangle 102"/>
            <p:cNvSpPr>
              <a:spLocks noChangeArrowheads="1"/>
            </p:cNvSpPr>
            <p:nvPr/>
          </p:nvSpPr>
          <p:spPr bwMode="auto">
            <a:xfrm>
              <a:off x="156" y="3120"/>
              <a:ext cx="113" cy="227"/>
            </a:xfrm>
            <a:prstGeom prst="rect">
              <a:avLst/>
            </a:prstGeom>
            <a:solidFill>
              <a:srgbClr val="4CB3FF"/>
            </a:solidFill>
            <a:ln w="9525">
              <a:solidFill>
                <a:srgbClr val="4CB3FF"/>
              </a:solidFill>
              <a:miter lim="800000"/>
              <a:headEnd/>
              <a:tailEnd/>
            </a:ln>
          </p:spPr>
          <p:txBody>
            <a:bodyPr wrap="none" anchor="ctr"/>
            <a:lstStyle/>
            <a:p>
              <a:endParaRPr lang="ja-JP" altLang="en-US"/>
            </a:p>
          </p:txBody>
        </p:sp>
        <p:sp>
          <p:nvSpPr>
            <p:cNvPr id="107" name="AutoShape 103"/>
            <p:cNvSpPr>
              <a:spLocks noChangeArrowheads="1"/>
            </p:cNvSpPr>
            <p:nvPr/>
          </p:nvSpPr>
          <p:spPr bwMode="auto">
            <a:xfrm>
              <a:off x="201" y="3143"/>
              <a:ext cx="23" cy="23"/>
            </a:xfrm>
            <a:prstGeom prst="flowChartConnector">
              <a:avLst/>
            </a:prstGeom>
            <a:solidFill>
              <a:schemeClr val="bg1"/>
            </a:solidFill>
            <a:ln w="0">
              <a:noFill/>
              <a:round/>
              <a:headEnd/>
              <a:tailEnd/>
            </a:ln>
          </p:spPr>
          <p:txBody>
            <a:bodyPr wrap="none" anchor="ctr"/>
            <a:lstStyle/>
            <a:p>
              <a:endParaRPr lang="ja-JP" altLang="en-US"/>
            </a:p>
          </p:txBody>
        </p:sp>
      </p:grpSp>
      <p:grpSp>
        <p:nvGrpSpPr>
          <p:cNvPr id="243" name="Group 104"/>
          <p:cNvGrpSpPr>
            <a:grpSpLocks/>
          </p:cNvGrpSpPr>
          <p:nvPr/>
        </p:nvGrpSpPr>
        <p:grpSpPr bwMode="auto">
          <a:xfrm>
            <a:off x="233363" y="5295878"/>
            <a:ext cx="754062" cy="396875"/>
            <a:chOff x="156" y="3456"/>
            <a:chExt cx="475" cy="250"/>
          </a:xfrm>
        </p:grpSpPr>
        <p:sp>
          <p:nvSpPr>
            <p:cNvPr id="109" name="Rectangle 105"/>
            <p:cNvSpPr>
              <a:spLocks noChangeArrowheads="1"/>
            </p:cNvSpPr>
            <p:nvPr/>
          </p:nvSpPr>
          <p:spPr bwMode="auto">
            <a:xfrm>
              <a:off x="178" y="3479"/>
              <a:ext cx="453" cy="227"/>
            </a:xfrm>
            <a:prstGeom prst="rect">
              <a:avLst/>
            </a:prstGeom>
            <a:solidFill>
              <a:srgbClr val="993300"/>
            </a:solidFill>
            <a:ln w="9525">
              <a:noFill/>
              <a:miter lim="800000"/>
              <a:headEnd/>
              <a:tailEnd/>
            </a:ln>
          </p:spPr>
          <p:txBody>
            <a:bodyPr wrap="none" anchor="ctr"/>
            <a:lstStyle/>
            <a:p>
              <a:endParaRPr lang="ja-JP" altLang="en-US"/>
            </a:p>
          </p:txBody>
        </p:sp>
        <p:sp>
          <p:nvSpPr>
            <p:cNvPr id="110" name="Rectangle 106"/>
            <p:cNvSpPr>
              <a:spLocks noChangeArrowheads="1"/>
            </p:cNvSpPr>
            <p:nvPr/>
          </p:nvSpPr>
          <p:spPr bwMode="auto">
            <a:xfrm>
              <a:off x="240" y="3456"/>
              <a:ext cx="369" cy="227"/>
            </a:xfrm>
            <a:prstGeom prst="rect">
              <a:avLst/>
            </a:prstGeom>
            <a:solidFill>
              <a:schemeClr val="bg1"/>
            </a:solidFill>
            <a:ln w="9525">
              <a:solidFill>
                <a:srgbClr val="993300"/>
              </a:solidFill>
              <a:miter lim="800000"/>
              <a:headEnd/>
              <a:tailEnd/>
            </a:ln>
          </p:spPr>
          <p:txBody>
            <a:bodyPr wrap="none" anchor="ctr"/>
            <a:lstStyle/>
            <a:p>
              <a:pPr algn="ctr"/>
              <a:r>
                <a:rPr lang="ja-JP" altLang="en-US" sz="900">
                  <a:latin typeface="Times" charset="0"/>
                  <a:ea typeface="平成角ゴシック" charset="-128"/>
                </a:rPr>
                <a:t>土砂災害</a:t>
              </a:r>
            </a:p>
          </p:txBody>
        </p:sp>
        <p:sp>
          <p:nvSpPr>
            <p:cNvPr id="111" name="Rectangle 107"/>
            <p:cNvSpPr>
              <a:spLocks noChangeArrowheads="1"/>
            </p:cNvSpPr>
            <p:nvPr/>
          </p:nvSpPr>
          <p:spPr bwMode="auto">
            <a:xfrm>
              <a:off x="156" y="3456"/>
              <a:ext cx="113" cy="227"/>
            </a:xfrm>
            <a:prstGeom prst="rect">
              <a:avLst/>
            </a:prstGeom>
            <a:solidFill>
              <a:srgbClr val="993300"/>
            </a:solidFill>
            <a:ln w="9525">
              <a:solidFill>
                <a:srgbClr val="993300"/>
              </a:solidFill>
              <a:miter lim="800000"/>
              <a:headEnd/>
              <a:tailEnd/>
            </a:ln>
          </p:spPr>
          <p:txBody>
            <a:bodyPr wrap="none" anchor="ctr"/>
            <a:lstStyle/>
            <a:p>
              <a:endParaRPr lang="ja-JP" altLang="en-US"/>
            </a:p>
          </p:txBody>
        </p:sp>
        <p:sp>
          <p:nvSpPr>
            <p:cNvPr id="112" name="AutoShape 108"/>
            <p:cNvSpPr>
              <a:spLocks noChangeArrowheads="1"/>
            </p:cNvSpPr>
            <p:nvPr/>
          </p:nvSpPr>
          <p:spPr bwMode="auto">
            <a:xfrm>
              <a:off x="201" y="3479"/>
              <a:ext cx="23" cy="23"/>
            </a:xfrm>
            <a:prstGeom prst="flowChartConnector">
              <a:avLst/>
            </a:prstGeom>
            <a:solidFill>
              <a:schemeClr val="bg1"/>
            </a:solidFill>
            <a:ln w="0">
              <a:noFill/>
              <a:round/>
              <a:headEnd/>
              <a:tailEnd/>
            </a:ln>
          </p:spPr>
          <p:txBody>
            <a:bodyPr wrap="none" anchor="ctr"/>
            <a:lstStyle/>
            <a:p>
              <a:endParaRPr lang="ja-JP" altLang="en-US"/>
            </a:p>
          </p:txBody>
        </p:sp>
      </p:grpSp>
      <p:grpSp>
        <p:nvGrpSpPr>
          <p:cNvPr id="244" name="Group 109"/>
          <p:cNvGrpSpPr>
            <a:grpSpLocks/>
          </p:cNvGrpSpPr>
          <p:nvPr/>
        </p:nvGrpSpPr>
        <p:grpSpPr bwMode="auto">
          <a:xfrm>
            <a:off x="233363" y="5908653"/>
            <a:ext cx="754062" cy="396875"/>
            <a:chOff x="156" y="3840"/>
            <a:chExt cx="475" cy="250"/>
          </a:xfrm>
        </p:grpSpPr>
        <p:sp>
          <p:nvSpPr>
            <p:cNvPr id="114" name="Rectangle 110"/>
            <p:cNvSpPr>
              <a:spLocks noChangeArrowheads="1"/>
            </p:cNvSpPr>
            <p:nvPr/>
          </p:nvSpPr>
          <p:spPr bwMode="auto">
            <a:xfrm>
              <a:off x="178" y="3863"/>
              <a:ext cx="453" cy="227"/>
            </a:xfrm>
            <a:prstGeom prst="rect">
              <a:avLst/>
            </a:prstGeom>
            <a:solidFill>
              <a:srgbClr val="000000"/>
            </a:solidFill>
            <a:ln w="9525">
              <a:noFill/>
              <a:miter lim="800000"/>
              <a:headEnd/>
              <a:tailEnd/>
            </a:ln>
          </p:spPr>
          <p:txBody>
            <a:bodyPr wrap="none" anchor="ctr"/>
            <a:lstStyle/>
            <a:p>
              <a:endParaRPr lang="ja-JP" altLang="en-US"/>
            </a:p>
          </p:txBody>
        </p:sp>
        <p:sp>
          <p:nvSpPr>
            <p:cNvPr id="115" name="Rectangle 111"/>
            <p:cNvSpPr>
              <a:spLocks noChangeArrowheads="1"/>
            </p:cNvSpPr>
            <p:nvPr/>
          </p:nvSpPr>
          <p:spPr bwMode="auto">
            <a:xfrm>
              <a:off x="240" y="3840"/>
              <a:ext cx="369" cy="227"/>
            </a:xfrm>
            <a:prstGeom prst="rect">
              <a:avLst/>
            </a:prstGeom>
            <a:solidFill>
              <a:schemeClr val="bg1"/>
            </a:solidFill>
            <a:ln w="9525">
              <a:solidFill>
                <a:srgbClr val="000000"/>
              </a:solidFill>
              <a:miter lim="800000"/>
              <a:headEnd/>
              <a:tailEnd/>
            </a:ln>
          </p:spPr>
          <p:txBody>
            <a:bodyPr wrap="none" anchor="ctr"/>
            <a:lstStyle/>
            <a:p>
              <a:pPr algn="ctr"/>
              <a:r>
                <a:rPr lang="ja-JP" altLang="en-US" sz="900">
                  <a:latin typeface="Times" charset="0"/>
                  <a:ea typeface="平成角ゴシック" charset="-128"/>
                </a:rPr>
                <a:t>火山</a:t>
              </a:r>
            </a:p>
          </p:txBody>
        </p:sp>
        <p:sp>
          <p:nvSpPr>
            <p:cNvPr id="116" name="Rectangle 112"/>
            <p:cNvSpPr>
              <a:spLocks noChangeArrowheads="1"/>
            </p:cNvSpPr>
            <p:nvPr/>
          </p:nvSpPr>
          <p:spPr bwMode="auto">
            <a:xfrm>
              <a:off x="156" y="3840"/>
              <a:ext cx="113" cy="227"/>
            </a:xfrm>
            <a:prstGeom prst="rect">
              <a:avLst/>
            </a:prstGeom>
            <a:solidFill>
              <a:srgbClr val="000000"/>
            </a:solidFill>
            <a:ln w="9525">
              <a:solidFill>
                <a:srgbClr val="000000"/>
              </a:solidFill>
              <a:miter lim="800000"/>
              <a:headEnd/>
              <a:tailEnd/>
            </a:ln>
          </p:spPr>
          <p:txBody>
            <a:bodyPr wrap="none" anchor="ctr"/>
            <a:lstStyle/>
            <a:p>
              <a:endParaRPr lang="ja-JP" altLang="en-US"/>
            </a:p>
          </p:txBody>
        </p:sp>
        <p:sp>
          <p:nvSpPr>
            <p:cNvPr id="117" name="AutoShape 113"/>
            <p:cNvSpPr>
              <a:spLocks noChangeArrowheads="1"/>
            </p:cNvSpPr>
            <p:nvPr/>
          </p:nvSpPr>
          <p:spPr bwMode="auto">
            <a:xfrm>
              <a:off x="201" y="3863"/>
              <a:ext cx="23" cy="23"/>
            </a:xfrm>
            <a:prstGeom prst="flowChartConnector">
              <a:avLst/>
            </a:prstGeom>
            <a:solidFill>
              <a:schemeClr val="bg1"/>
            </a:solidFill>
            <a:ln w="0">
              <a:noFill/>
              <a:round/>
              <a:headEnd/>
              <a:tailEnd/>
            </a:ln>
          </p:spPr>
          <p:txBody>
            <a:bodyPr wrap="none" anchor="ctr"/>
            <a:lstStyle/>
            <a:p>
              <a:endParaRPr lang="ja-JP" altLang="en-US"/>
            </a:p>
          </p:txBody>
        </p:sp>
      </p:grpSp>
      <p:grpSp>
        <p:nvGrpSpPr>
          <p:cNvPr id="245" name="Group 114"/>
          <p:cNvGrpSpPr>
            <a:grpSpLocks/>
          </p:cNvGrpSpPr>
          <p:nvPr/>
        </p:nvGrpSpPr>
        <p:grpSpPr bwMode="auto">
          <a:xfrm>
            <a:off x="1438275" y="4071915"/>
            <a:ext cx="755650" cy="431800"/>
            <a:chOff x="1008" y="2592"/>
            <a:chExt cx="476" cy="272"/>
          </a:xfrm>
        </p:grpSpPr>
        <p:sp>
          <p:nvSpPr>
            <p:cNvPr id="119" name="Rectangle 115"/>
            <p:cNvSpPr>
              <a:spLocks noChangeArrowheads="1"/>
            </p:cNvSpPr>
            <p:nvPr/>
          </p:nvSpPr>
          <p:spPr bwMode="auto">
            <a:xfrm>
              <a:off x="1031" y="2615"/>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20" name="Rectangle 116"/>
            <p:cNvSpPr>
              <a:spLocks noChangeArrowheads="1"/>
            </p:cNvSpPr>
            <p:nvPr/>
          </p:nvSpPr>
          <p:spPr bwMode="auto">
            <a:xfrm>
              <a:off x="1008" y="2592"/>
              <a:ext cx="453" cy="249"/>
            </a:xfrm>
            <a:prstGeom prst="rect">
              <a:avLst/>
            </a:prstGeom>
            <a:solidFill>
              <a:srgbClr val="FFCCE6"/>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S25</a:t>
              </a:r>
            </a:p>
            <a:p>
              <a:pPr algn="ctr">
                <a:lnSpc>
                  <a:spcPct val="90000"/>
                </a:lnSpc>
              </a:pPr>
              <a:r>
                <a:rPr lang="ja-JP" altLang="en-US" sz="600">
                  <a:latin typeface="平成角ゴシック" charset="-128"/>
                  <a:ea typeface="平成角ゴシック" charset="-128"/>
                </a:rPr>
                <a:t>建築基準法</a:t>
              </a:r>
            </a:p>
          </p:txBody>
        </p:sp>
      </p:grpSp>
      <p:grpSp>
        <p:nvGrpSpPr>
          <p:cNvPr id="246" name="Group 117"/>
          <p:cNvGrpSpPr>
            <a:grpSpLocks/>
          </p:cNvGrpSpPr>
          <p:nvPr/>
        </p:nvGrpSpPr>
        <p:grpSpPr bwMode="auto">
          <a:xfrm>
            <a:off x="3687763" y="4071915"/>
            <a:ext cx="755650" cy="431800"/>
            <a:chOff x="2592" y="2640"/>
            <a:chExt cx="476" cy="272"/>
          </a:xfrm>
        </p:grpSpPr>
        <p:sp>
          <p:nvSpPr>
            <p:cNvPr id="122" name="Rectangle 118"/>
            <p:cNvSpPr>
              <a:spLocks noChangeArrowheads="1"/>
            </p:cNvSpPr>
            <p:nvPr/>
          </p:nvSpPr>
          <p:spPr bwMode="auto">
            <a:xfrm>
              <a:off x="2615" y="2663"/>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23" name="Rectangle 119"/>
            <p:cNvSpPr>
              <a:spLocks noChangeArrowheads="1"/>
            </p:cNvSpPr>
            <p:nvPr/>
          </p:nvSpPr>
          <p:spPr bwMode="auto">
            <a:xfrm>
              <a:off x="2592" y="2640"/>
              <a:ext cx="453" cy="249"/>
            </a:xfrm>
            <a:prstGeom prst="rect">
              <a:avLst/>
            </a:prstGeom>
            <a:solidFill>
              <a:srgbClr val="FFCCE6"/>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S46</a:t>
              </a:r>
            </a:p>
            <a:p>
              <a:pPr algn="ctr">
                <a:lnSpc>
                  <a:spcPct val="90000"/>
                </a:lnSpc>
              </a:pPr>
              <a:r>
                <a:rPr lang="ja-JP" altLang="en-US" sz="600">
                  <a:latin typeface="平成角ゴシック" charset="-128"/>
                  <a:ea typeface="平成角ゴシック" charset="-128"/>
                </a:rPr>
                <a:t>法改正</a:t>
              </a:r>
            </a:p>
          </p:txBody>
        </p:sp>
      </p:grpSp>
      <p:grpSp>
        <p:nvGrpSpPr>
          <p:cNvPr id="247" name="Group 120"/>
          <p:cNvGrpSpPr>
            <a:grpSpLocks/>
          </p:cNvGrpSpPr>
          <p:nvPr/>
        </p:nvGrpSpPr>
        <p:grpSpPr bwMode="auto">
          <a:xfrm>
            <a:off x="5487988" y="4071915"/>
            <a:ext cx="755650" cy="431800"/>
            <a:chOff x="3936" y="2640"/>
            <a:chExt cx="476" cy="272"/>
          </a:xfrm>
        </p:grpSpPr>
        <p:sp>
          <p:nvSpPr>
            <p:cNvPr id="125" name="Rectangle 121"/>
            <p:cNvSpPr>
              <a:spLocks noChangeArrowheads="1"/>
            </p:cNvSpPr>
            <p:nvPr/>
          </p:nvSpPr>
          <p:spPr bwMode="auto">
            <a:xfrm>
              <a:off x="3959" y="2663"/>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26" name="Rectangle 122"/>
            <p:cNvSpPr>
              <a:spLocks noChangeArrowheads="1"/>
            </p:cNvSpPr>
            <p:nvPr/>
          </p:nvSpPr>
          <p:spPr bwMode="auto">
            <a:xfrm>
              <a:off x="3936" y="2640"/>
              <a:ext cx="453" cy="249"/>
            </a:xfrm>
            <a:prstGeom prst="rect">
              <a:avLst/>
            </a:prstGeom>
            <a:solidFill>
              <a:srgbClr val="FFCCE6"/>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S56</a:t>
              </a:r>
            </a:p>
            <a:p>
              <a:pPr algn="ctr">
                <a:lnSpc>
                  <a:spcPct val="90000"/>
                </a:lnSpc>
              </a:pPr>
              <a:r>
                <a:rPr lang="ja-JP" altLang="en-US" sz="600">
                  <a:latin typeface="平成角ゴシック" charset="-128"/>
                  <a:ea typeface="平成角ゴシック" charset="-128"/>
                </a:rPr>
                <a:t>新耐震設計</a:t>
              </a:r>
            </a:p>
          </p:txBody>
        </p:sp>
      </p:grpSp>
      <p:grpSp>
        <p:nvGrpSpPr>
          <p:cNvPr id="248" name="Group 123"/>
          <p:cNvGrpSpPr>
            <a:grpSpLocks/>
          </p:cNvGrpSpPr>
          <p:nvPr/>
        </p:nvGrpSpPr>
        <p:grpSpPr bwMode="auto">
          <a:xfrm>
            <a:off x="6854825" y="4071915"/>
            <a:ext cx="755650" cy="431800"/>
            <a:chOff x="4560" y="2640"/>
            <a:chExt cx="476" cy="272"/>
          </a:xfrm>
        </p:grpSpPr>
        <p:sp>
          <p:nvSpPr>
            <p:cNvPr id="128" name="Rectangle 124"/>
            <p:cNvSpPr>
              <a:spLocks noChangeArrowheads="1"/>
            </p:cNvSpPr>
            <p:nvPr/>
          </p:nvSpPr>
          <p:spPr bwMode="auto">
            <a:xfrm>
              <a:off x="4583" y="2663"/>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29" name="Rectangle 125"/>
            <p:cNvSpPr>
              <a:spLocks noChangeArrowheads="1"/>
            </p:cNvSpPr>
            <p:nvPr/>
          </p:nvSpPr>
          <p:spPr bwMode="auto">
            <a:xfrm>
              <a:off x="4560" y="2640"/>
              <a:ext cx="453" cy="249"/>
            </a:xfrm>
            <a:prstGeom prst="rect">
              <a:avLst/>
            </a:prstGeom>
            <a:solidFill>
              <a:srgbClr val="FFCCE6"/>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H7</a:t>
              </a:r>
            </a:p>
            <a:p>
              <a:pPr algn="ctr">
                <a:lnSpc>
                  <a:spcPct val="90000"/>
                </a:lnSpc>
              </a:pPr>
              <a:r>
                <a:rPr lang="ja-JP" altLang="en-US" sz="600">
                  <a:latin typeface="平成角ゴシック" charset="-128"/>
                  <a:ea typeface="平成角ゴシック" charset="-128"/>
                </a:rPr>
                <a:t>建築物耐震改修</a:t>
              </a:r>
            </a:p>
            <a:p>
              <a:pPr algn="ctr">
                <a:lnSpc>
                  <a:spcPct val="90000"/>
                </a:lnSpc>
              </a:pPr>
              <a:r>
                <a:rPr lang="ja-JP" altLang="en-US" sz="600">
                  <a:latin typeface="平成角ゴシック" charset="-128"/>
                  <a:ea typeface="平成角ゴシック" charset="-128"/>
                </a:rPr>
                <a:t>促進法</a:t>
              </a:r>
            </a:p>
          </p:txBody>
        </p:sp>
      </p:grpSp>
      <p:grpSp>
        <p:nvGrpSpPr>
          <p:cNvPr id="249" name="Group 126"/>
          <p:cNvGrpSpPr>
            <a:grpSpLocks/>
          </p:cNvGrpSpPr>
          <p:nvPr/>
        </p:nvGrpSpPr>
        <p:grpSpPr bwMode="auto">
          <a:xfrm>
            <a:off x="7845425" y="4071915"/>
            <a:ext cx="755650" cy="431800"/>
            <a:chOff x="5088" y="2640"/>
            <a:chExt cx="476" cy="272"/>
          </a:xfrm>
        </p:grpSpPr>
        <p:sp>
          <p:nvSpPr>
            <p:cNvPr id="131" name="Rectangle 127"/>
            <p:cNvSpPr>
              <a:spLocks noChangeArrowheads="1"/>
            </p:cNvSpPr>
            <p:nvPr/>
          </p:nvSpPr>
          <p:spPr bwMode="auto">
            <a:xfrm>
              <a:off x="5111" y="2663"/>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32" name="Rectangle 128"/>
            <p:cNvSpPr>
              <a:spLocks noChangeArrowheads="1"/>
            </p:cNvSpPr>
            <p:nvPr/>
          </p:nvSpPr>
          <p:spPr bwMode="auto">
            <a:xfrm>
              <a:off x="5088" y="2640"/>
              <a:ext cx="453" cy="249"/>
            </a:xfrm>
            <a:prstGeom prst="rect">
              <a:avLst/>
            </a:prstGeom>
            <a:solidFill>
              <a:srgbClr val="FFCCE6"/>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H9</a:t>
              </a:r>
            </a:p>
            <a:p>
              <a:pPr algn="ctr">
                <a:lnSpc>
                  <a:spcPct val="90000"/>
                </a:lnSpc>
              </a:pPr>
              <a:r>
                <a:rPr lang="ja-JP" altLang="en-US" sz="600">
                  <a:latin typeface="平成角ゴシック" charset="-128"/>
                  <a:ea typeface="平成角ゴシック" charset="-128"/>
                </a:rPr>
                <a:t>防災街区整備</a:t>
              </a:r>
            </a:p>
            <a:p>
              <a:pPr algn="ctr">
                <a:lnSpc>
                  <a:spcPct val="90000"/>
                </a:lnSpc>
              </a:pPr>
              <a:r>
                <a:rPr lang="ja-JP" altLang="en-US" sz="600">
                  <a:latin typeface="平成角ゴシック" charset="-128"/>
                  <a:ea typeface="平成角ゴシック" charset="-128"/>
                </a:rPr>
                <a:t>促進法</a:t>
              </a:r>
            </a:p>
          </p:txBody>
        </p:sp>
      </p:grpSp>
      <p:grpSp>
        <p:nvGrpSpPr>
          <p:cNvPr id="250" name="Group 129"/>
          <p:cNvGrpSpPr>
            <a:grpSpLocks/>
          </p:cNvGrpSpPr>
          <p:nvPr/>
        </p:nvGrpSpPr>
        <p:grpSpPr bwMode="auto">
          <a:xfrm>
            <a:off x="2590800" y="4684690"/>
            <a:ext cx="755650" cy="431800"/>
            <a:chOff x="1632" y="3024"/>
            <a:chExt cx="476" cy="272"/>
          </a:xfrm>
        </p:grpSpPr>
        <p:sp>
          <p:nvSpPr>
            <p:cNvPr id="134" name="Rectangle 130"/>
            <p:cNvSpPr>
              <a:spLocks noChangeArrowheads="1"/>
            </p:cNvSpPr>
            <p:nvPr/>
          </p:nvSpPr>
          <p:spPr bwMode="auto">
            <a:xfrm>
              <a:off x="1655" y="3047"/>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35" name="Rectangle 131"/>
            <p:cNvSpPr>
              <a:spLocks noChangeArrowheads="1"/>
            </p:cNvSpPr>
            <p:nvPr/>
          </p:nvSpPr>
          <p:spPr bwMode="auto">
            <a:xfrm>
              <a:off x="1632" y="3024"/>
              <a:ext cx="453" cy="249"/>
            </a:xfrm>
            <a:prstGeom prst="rect">
              <a:avLst/>
            </a:prstGeom>
            <a:solidFill>
              <a:srgbClr val="CCFFFF"/>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S24</a:t>
              </a:r>
            </a:p>
            <a:p>
              <a:pPr algn="ctr">
                <a:lnSpc>
                  <a:spcPct val="90000"/>
                </a:lnSpc>
              </a:pPr>
              <a:r>
                <a:rPr lang="ja-JP" altLang="en-US" sz="600">
                  <a:latin typeface="平成角ゴシック" charset="-128"/>
                  <a:ea typeface="平成角ゴシック" charset="-128"/>
                </a:rPr>
                <a:t>水防法</a:t>
              </a:r>
            </a:p>
          </p:txBody>
        </p:sp>
      </p:grpSp>
      <p:grpSp>
        <p:nvGrpSpPr>
          <p:cNvPr id="251" name="Group 132"/>
          <p:cNvGrpSpPr>
            <a:grpSpLocks/>
          </p:cNvGrpSpPr>
          <p:nvPr/>
        </p:nvGrpSpPr>
        <p:grpSpPr bwMode="auto">
          <a:xfrm>
            <a:off x="3687763" y="4684690"/>
            <a:ext cx="755650" cy="428625"/>
            <a:chOff x="2256" y="3026"/>
            <a:chExt cx="476" cy="270"/>
          </a:xfrm>
        </p:grpSpPr>
        <p:sp>
          <p:nvSpPr>
            <p:cNvPr id="137" name="Rectangle 133"/>
            <p:cNvSpPr>
              <a:spLocks noChangeArrowheads="1"/>
            </p:cNvSpPr>
            <p:nvPr/>
          </p:nvSpPr>
          <p:spPr bwMode="auto">
            <a:xfrm>
              <a:off x="2279" y="3047"/>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38" name="Rectangle 134"/>
            <p:cNvSpPr>
              <a:spLocks noChangeArrowheads="1"/>
            </p:cNvSpPr>
            <p:nvPr/>
          </p:nvSpPr>
          <p:spPr bwMode="auto">
            <a:xfrm>
              <a:off x="2256" y="3026"/>
              <a:ext cx="453" cy="249"/>
            </a:xfrm>
            <a:prstGeom prst="rect">
              <a:avLst/>
            </a:prstGeom>
            <a:solidFill>
              <a:srgbClr val="CCFFFF"/>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S39</a:t>
              </a:r>
            </a:p>
            <a:p>
              <a:pPr algn="ctr">
                <a:lnSpc>
                  <a:spcPct val="90000"/>
                </a:lnSpc>
              </a:pPr>
              <a:r>
                <a:rPr lang="ja-JP" altLang="en-US" sz="600">
                  <a:latin typeface="平成角ゴシック" charset="-128"/>
                  <a:ea typeface="平成角ゴシック" charset="-128"/>
                </a:rPr>
                <a:t>河川法</a:t>
              </a:r>
            </a:p>
          </p:txBody>
        </p:sp>
      </p:grpSp>
      <p:grpSp>
        <p:nvGrpSpPr>
          <p:cNvPr id="252" name="Group 135"/>
          <p:cNvGrpSpPr>
            <a:grpSpLocks/>
          </p:cNvGrpSpPr>
          <p:nvPr/>
        </p:nvGrpSpPr>
        <p:grpSpPr bwMode="auto">
          <a:xfrm>
            <a:off x="8186738" y="4684690"/>
            <a:ext cx="755650" cy="431800"/>
            <a:chOff x="5088" y="2976"/>
            <a:chExt cx="476" cy="272"/>
          </a:xfrm>
        </p:grpSpPr>
        <p:sp>
          <p:nvSpPr>
            <p:cNvPr id="140" name="Rectangle 136"/>
            <p:cNvSpPr>
              <a:spLocks noChangeArrowheads="1"/>
            </p:cNvSpPr>
            <p:nvPr/>
          </p:nvSpPr>
          <p:spPr bwMode="auto">
            <a:xfrm>
              <a:off x="5111" y="2999"/>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41" name="Rectangle 137"/>
            <p:cNvSpPr>
              <a:spLocks noChangeArrowheads="1"/>
            </p:cNvSpPr>
            <p:nvPr/>
          </p:nvSpPr>
          <p:spPr bwMode="auto">
            <a:xfrm>
              <a:off x="5088" y="2976"/>
              <a:ext cx="453" cy="249"/>
            </a:xfrm>
            <a:prstGeom prst="rect">
              <a:avLst/>
            </a:prstGeom>
            <a:solidFill>
              <a:srgbClr val="CCFFFF"/>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H14</a:t>
              </a:r>
            </a:p>
            <a:p>
              <a:pPr algn="ctr">
                <a:lnSpc>
                  <a:spcPct val="90000"/>
                </a:lnSpc>
              </a:pPr>
              <a:r>
                <a:rPr lang="ja-JP" altLang="en-US" sz="600">
                  <a:latin typeface="平成角ゴシック" charset="-128"/>
                  <a:ea typeface="平成角ゴシック" charset="-128"/>
                </a:rPr>
                <a:t>河川法改正</a:t>
              </a:r>
            </a:p>
          </p:txBody>
        </p:sp>
      </p:grpSp>
      <p:grpSp>
        <p:nvGrpSpPr>
          <p:cNvPr id="253" name="Group 138"/>
          <p:cNvGrpSpPr>
            <a:grpSpLocks/>
          </p:cNvGrpSpPr>
          <p:nvPr/>
        </p:nvGrpSpPr>
        <p:grpSpPr bwMode="auto">
          <a:xfrm>
            <a:off x="1133475" y="5295878"/>
            <a:ext cx="755650" cy="431800"/>
            <a:chOff x="816" y="3504"/>
            <a:chExt cx="476" cy="272"/>
          </a:xfrm>
        </p:grpSpPr>
        <p:sp>
          <p:nvSpPr>
            <p:cNvPr id="143" name="Rectangle 139"/>
            <p:cNvSpPr>
              <a:spLocks noChangeArrowheads="1"/>
            </p:cNvSpPr>
            <p:nvPr/>
          </p:nvSpPr>
          <p:spPr bwMode="auto">
            <a:xfrm>
              <a:off x="839" y="3527"/>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44" name="Rectangle 140"/>
            <p:cNvSpPr>
              <a:spLocks noChangeArrowheads="1"/>
            </p:cNvSpPr>
            <p:nvPr/>
          </p:nvSpPr>
          <p:spPr bwMode="auto">
            <a:xfrm>
              <a:off x="816" y="3504"/>
              <a:ext cx="453" cy="249"/>
            </a:xfrm>
            <a:prstGeom prst="rect">
              <a:avLst/>
            </a:prstGeom>
            <a:solidFill>
              <a:srgbClr val="FF6633"/>
            </a:solidFill>
            <a:ln w="9525">
              <a:solidFill>
                <a:schemeClr val="tx1"/>
              </a:solidFill>
              <a:miter lim="800000"/>
              <a:headEnd/>
              <a:tailEnd/>
            </a:ln>
          </p:spPr>
          <p:txBody>
            <a:bodyPr wrap="none" lIns="54000" tIns="54000" rIns="54000" bIns="54000" anchor="ctr"/>
            <a:lstStyle/>
            <a:p>
              <a:pPr algn="ctr"/>
              <a:r>
                <a:rPr lang="en-US" altLang="ja-JP" sz="600">
                  <a:latin typeface="平成角ゴシック" charset="-128"/>
                  <a:ea typeface="平成角ゴシック" charset="-128"/>
                </a:rPr>
                <a:t>M30</a:t>
              </a:r>
            </a:p>
            <a:p>
              <a:pPr algn="ctr"/>
              <a:r>
                <a:rPr lang="ja-JP" altLang="en-US" sz="600">
                  <a:latin typeface="平成角ゴシック" charset="-128"/>
                  <a:ea typeface="平成角ゴシック" charset="-128"/>
                </a:rPr>
                <a:t>砂防法</a:t>
              </a:r>
            </a:p>
          </p:txBody>
        </p:sp>
      </p:grpSp>
      <p:grpSp>
        <p:nvGrpSpPr>
          <p:cNvPr id="254" name="Group 141"/>
          <p:cNvGrpSpPr>
            <a:grpSpLocks/>
          </p:cNvGrpSpPr>
          <p:nvPr/>
        </p:nvGrpSpPr>
        <p:grpSpPr bwMode="auto">
          <a:xfrm>
            <a:off x="3200400" y="5295878"/>
            <a:ext cx="539750" cy="431800"/>
            <a:chOff x="2404" y="3456"/>
            <a:chExt cx="476" cy="272"/>
          </a:xfrm>
        </p:grpSpPr>
        <p:sp>
          <p:nvSpPr>
            <p:cNvPr id="146" name="Rectangle 142"/>
            <p:cNvSpPr>
              <a:spLocks noChangeArrowheads="1"/>
            </p:cNvSpPr>
            <p:nvPr/>
          </p:nvSpPr>
          <p:spPr bwMode="auto">
            <a:xfrm>
              <a:off x="2427" y="3479"/>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47" name="Rectangle 143"/>
            <p:cNvSpPr>
              <a:spLocks noChangeArrowheads="1"/>
            </p:cNvSpPr>
            <p:nvPr/>
          </p:nvSpPr>
          <p:spPr bwMode="auto">
            <a:xfrm>
              <a:off x="2404" y="3456"/>
              <a:ext cx="453" cy="249"/>
            </a:xfrm>
            <a:prstGeom prst="rect">
              <a:avLst/>
            </a:prstGeom>
            <a:solidFill>
              <a:srgbClr val="FF6633"/>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S33</a:t>
              </a:r>
            </a:p>
            <a:p>
              <a:pPr algn="ctr">
                <a:lnSpc>
                  <a:spcPct val="90000"/>
                </a:lnSpc>
              </a:pPr>
              <a:r>
                <a:rPr lang="ja-JP" altLang="en-US" sz="600">
                  <a:latin typeface="平成角ゴシック" charset="-128"/>
                  <a:ea typeface="平成角ゴシック" charset="-128"/>
                </a:rPr>
                <a:t>地すべり</a:t>
              </a:r>
            </a:p>
            <a:p>
              <a:pPr algn="ctr">
                <a:lnSpc>
                  <a:spcPct val="90000"/>
                </a:lnSpc>
              </a:pPr>
              <a:r>
                <a:rPr lang="ja-JP" altLang="en-US" sz="600">
                  <a:latin typeface="平成角ゴシック" charset="-128"/>
                  <a:ea typeface="平成角ゴシック" charset="-128"/>
                </a:rPr>
                <a:t>防止法</a:t>
              </a:r>
            </a:p>
          </p:txBody>
        </p:sp>
      </p:grpSp>
      <p:grpSp>
        <p:nvGrpSpPr>
          <p:cNvPr id="255" name="Group 144"/>
          <p:cNvGrpSpPr>
            <a:grpSpLocks/>
          </p:cNvGrpSpPr>
          <p:nvPr/>
        </p:nvGrpSpPr>
        <p:grpSpPr bwMode="auto">
          <a:xfrm>
            <a:off x="4495800" y="5295878"/>
            <a:ext cx="755650" cy="431800"/>
            <a:chOff x="3264" y="3456"/>
            <a:chExt cx="476" cy="272"/>
          </a:xfrm>
        </p:grpSpPr>
        <p:sp>
          <p:nvSpPr>
            <p:cNvPr id="149" name="Rectangle 145"/>
            <p:cNvSpPr>
              <a:spLocks noChangeArrowheads="1"/>
            </p:cNvSpPr>
            <p:nvPr/>
          </p:nvSpPr>
          <p:spPr bwMode="auto">
            <a:xfrm>
              <a:off x="3287" y="3479"/>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50" name="Rectangle 146"/>
            <p:cNvSpPr>
              <a:spLocks noChangeArrowheads="1"/>
            </p:cNvSpPr>
            <p:nvPr/>
          </p:nvSpPr>
          <p:spPr bwMode="auto">
            <a:xfrm>
              <a:off x="3264" y="3456"/>
              <a:ext cx="453" cy="249"/>
            </a:xfrm>
            <a:prstGeom prst="rect">
              <a:avLst/>
            </a:prstGeom>
            <a:solidFill>
              <a:srgbClr val="FF6633"/>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S44</a:t>
              </a:r>
            </a:p>
            <a:p>
              <a:pPr algn="ctr">
                <a:lnSpc>
                  <a:spcPct val="90000"/>
                </a:lnSpc>
              </a:pPr>
              <a:r>
                <a:rPr lang="ja-JP" altLang="en-US" sz="600">
                  <a:latin typeface="平成角ゴシック" charset="-128"/>
                  <a:ea typeface="平成角ゴシック" charset="-128"/>
                </a:rPr>
                <a:t>急傾斜地法</a:t>
              </a:r>
            </a:p>
          </p:txBody>
        </p:sp>
      </p:grpSp>
      <p:grpSp>
        <p:nvGrpSpPr>
          <p:cNvPr id="36" name="Group 147"/>
          <p:cNvGrpSpPr>
            <a:grpSpLocks/>
          </p:cNvGrpSpPr>
          <p:nvPr/>
        </p:nvGrpSpPr>
        <p:grpSpPr bwMode="auto">
          <a:xfrm>
            <a:off x="8186738" y="5295878"/>
            <a:ext cx="755650" cy="431800"/>
            <a:chOff x="5088" y="3408"/>
            <a:chExt cx="476" cy="272"/>
          </a:xfrm>
        </p:grpSpPr>
        <p:sp>
          <p:nvSpPr>
            <p:cNvPr id="152" name="Rectangle 148"/>
            <p:cNvSpPr>
              <a:spLocks noChangeArrowheads="1"/>
            </p:cNvSpPr>
            <p:nvPr/>
          </p:nvSpPr>
          <p:spPr bwMode="auto">
            <a:xfrm>
              <a:off x="5111" y="3431"/>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53" name="Rectangle 149"/>
            <p:cNvSpPr>
              <a:spLocks noChangeArrowheads="1"/>
            </p:cNvSpPr>
            <p:nvPr/>
          </p:nvSpPr>
          <p:spPr bwMode="auto">
            <a:xfrm>
              <a:off x="5088" y="3408"/>
              <a:ext cx="453" cy="249"/>
            </a:xfrm>
            <a:prstGeom prst="rect">
              <a:avLst/>
            </a:prstGeom>
            <a:solidFill>
              <a:srgbClr val="FF6633"/>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H12</a:t>
              </a:r>
            </a:p>
            <a:p>
              <a:pPr algn="ctr">
                <a:lnSpc>
                  <a:spcPct val="90000"/>
                </a:lnSpc>
              </a:pPr>
              <a:r>
                <a:rPr lang="ja-JP" altLang="en-US" sz="600">
                  <a:latin typeface="平成角ゴシック" charset="-128"/>
                  <a:ea typeface="平成角ゴシック" charset="-128"/>
                </a:rPr>
                <a:t>土砂災害防止法</a:t>
              </a:r>
            </a:p>
          </p:txBody>
        </p:sp>
      </p:grpSp>
      <p:grpSp>
        <p:nvGrpSpPr>
          <p:cNvPr id="40" name="Group 150"/>
          <p:cNvGrpSpPr>
            <a:grpSpLocks/>
          </p:cNvGrpSpPr>
          <p:nvPr/>
        </p:nvGrpSpPr>
        <p:grpSpPr bwMode="auto">
          <a:xfrm>
            <a:off x="4803775" y="5908653"/>
            <a:ext cx="755650" cy="431800"/>
            <a:chOff x="3360" y="3888"/>
            <a:chExt cx="476" cy="272"/>
          </a:xfrm>
        </p:grpSpPr>
        <p:sp>
          <p:nvSpPr>
            <p:cNvPr id="155" name="Rectangle 151"/>
            <p:cNvSpPr>
              <a:spLocks noChangeArrowheads="1"/>
            </p:cNvSpPr>
            <p:nvPr/>
          </p:nvSpPr>
          <p:spPr bwMode="auto">
            <a:xfrm>
              <a:off x="3383" y="3911"/>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56" name="Rectangle 152"/>
            <p:cNvSpPr>
              <a:spLocks noChangeArrowheads="1"/>
            </p:cNvSpPr>
            <p:nvPr/>
          </p:nvSpPr>
          <p:spPr bwMode="auto">
            <a:xfrm>
              <a:off x="3360" y="3888"/>
              <a:ext cx="453" cy="249"/>
            </a:xfrm>
            <a:prstGeom prst="rect">
              <a:avLst/>
            </a:prstGeom>
            <a:solidFill>
              <a:srgbClr val="D9D9D9"/>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S48</a:t>
              </a:r>
            </a:p>
            <a:p>
              <a:pPr algn="ctr">
                <a:lnSpc>
                  <a:spcPct val="90000"/>
                </a:lnSpc>
              </a:pPr>
              <a:r>
                <a:rPr lang="ja-JP" altLang="en-US" sz="600">
                  <a:latin typeface="平成角ゴシック" charset="-128"/>
                  <a:ea typeface="平成角ゴシック" charset="-128"/>
                </a:rPr>
                <a:t>活火山法</a:t>
              </a:r>
            </a:p>
            <a:p>
              <a:pPr algn="ctr">
                <a:lnSpc>
                  <a:spcPct val="90000"/>
                </a:lnSpc>
              </a:pPr>
              <a:r>
                <a:rPr lang="ja-JP" altLang="en-US" sz="600">
                  <a:latin typeface="平成角ゴシック" charset="-128"/>
                  <a:ea typeface="平成角ゴシック" charset="-128"/>
                </a:rPr>
                <a:t>（議員）</a:t>
              </a:r>
            </a:p>
          </p:txBody>
        </p:sp>
      </p:grpSp>
      <p:sp>
        <p:nvSpPr>
          <p:cNvPr id="157" name="Oval 153"/>
          <p:cNvSpPr>
            <a:spLocks noChangeArrowheads="1"/>
          </p:cNvSpPr>
          <p:nvPr/>
        </p:nvSpPr>
        <p:spPr bwMode="auto">
          <a:xfrm>
            <a:off x="7286625" y="5908653"/>
            <a:ext cx="719138" cy="395287"/>
          </a:xfrm>
          <a:prstGeom prst="ellipse">
            <a:avLst/>
          </a:prstGeom>
          <a:no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H12</a:t>
            </a:r>
          </a:p>
          <a:p>
            <a:pPr algn="ctr">
              <a:lnSpc>
                <a:spcPct val="90000"/>
              </a:lnSpc>
            </a:pPr>
            <a:r>
              <a:rPr lang="ja-JP" altLang="en-US" sz="600">
                <a:latin typeface="平成角ゴシック" charset="-128"/>
                <a:ea typeface="平成角ゴシック" charset="-128"/>
              </a:rPr>
              <a:t>有珠山、三宅島</a:t>
            </a:r>
          </a:p>
          <a:p>
            <a:pPr algn="ctr">
              <a:lnSpc>
                <a:spcPct val="90000"/>
              </a:lnSpc>
            </a:pPr>
            <a:r>
              <a:rPr lang="ja-JP" altLang="en-US" sz="600">
                <a:latin typeface="平成角ゴシック" charset="-128"/>
                <a:ea typeface="平成角ゴシック" charset="-128"/>
              </a:rPr>
              <a:t>噴火災害</a:t>
            </a:r>
          </a:p>
        </p:txBody>
      </p:sp>
      <p:grpSp>
        <p:nvGrpSpPr>
          <p:cNvPr id="43" name="Group 154"/>
          <p:cNvGrpSpPr>
            <a:grpSpLocks/>
          </p:cNvGrpSpPr>
          <p:nvPr/>
        </p:nvGrpSpPr>
        <p:grpSpPr bwMode="auto">
          <a:xfrm>
            <a:off x="5715000" y="5908653"/>
            <a:ext cx="1328738" cy="395287"/>
            <a:chOff x="3600" y="3797"/>
            <a:chExt cx="837" cy="249"/>
          </a:xfrm>
        </p:grpSpPr>
        <p:sp>
          <p:nvSpPr>
            <p:cNvPr id="159" name="Oval 155"/>
            <p:cNvSpPr>
              <a:spLocks noChangeArrowheads="1"/>
            </p:cNvSpPr>
            <p:nvPr/>
          </p:nvSpPr>
          <p:spPr bwMode="auto">
            <a:xfrm>
              <a:off x="3984" y="3797"/>
              <a:ext cx="453" cy="249"/>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H3</a:t>
              </a:r>
            </a:p>
            <a:p>
              <a:pPr algn="ctr">
                <a:lnSpc>
                  <a:spcPct val="90000"/>
                </a:lnSpc>
              </a:pPr>
              <a:r>
                <a:rPr lang="ja-JP" altLang="en-US" sz="600">
                  <a:latin typeface="平成角ゴシック" charset="-128"/>
                  <a:ea typeface="平成角ゴシック" charset="-128"/>
                </a:rPr>
                <a:t>雲仙普賢岳</a:t>
              </a:r>
            </a:p>
            <a:p>
              <a:pPr algn="ctr">
                <a:lnSpc>
                  <a:spcPct val="90000"/>
                </a:lnSpc>
              </a:pPr>
              <a:r>
                <a:rPr lang="ja-JP" altLang="en-US" sz="600">
                  <a:latin typeface="平成角ゴシック" charset="-128"/>
                  <a:ea typeface="平成角ゴシック" charset="-128"/>
                </a:rPr>
                <a:t>噴火災害</a:t>
              </a:r>
            </a:p>
          </p:txBody>
        </p:sp>
        <p:sp>
          <p:nvSpPr>
            <p:cNvPr id="160" name="Oval 156"/>
            <p:cNvSpPr>
              <a:spLocks noChangeArrowheads="1"/>
            </p:cNvSpPr>
            <p:nvPr/>
          </p:nvSpPr>
          <p:spPr bwMode="auto">
            <a:xfrm>
              <a:off x="3600" y="3797"/>
              <a:ext cx="453" cy="249"/>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S61</a:t>
              </a:r>
            </a:p>
            <a:p>
              <a:pPr algn="ctr">
                <a:lnSpc>
                  <a:spcPct val="90000"/>
                </a:lnSpc>
              </a:pPr>
              <a:r>
                <a:rPr lang="ja-JP" altLang="en-US" sz="600">
                  <a:latin typeface="平成角ゴシック" charset="-128"/>
                  <a:ea typeface="平成角ゴシック" charset="-128"/>
                </a:rPr>
                <a:t>伊豆大島</a:t>
              </a:r>
            </a:p>
            <a:p>
              <a:pPr algn="ctr">
                <a:lnSpc>
                  <a:spcPct val="90000"/>
                </a:lnSpc>
              </a:pPr>
              <a:r>
                <a:rPr lang="ja-JP" altLang="en-US" sz="600">
                  <a:latin typeface="平成角ゴシック" charset="-128"/>
                  <a:ea typeface="平成角ゴシック" charset="-128"/>
                </a:rPr>
                <a:t>噴火災害</a:t>
              </a:r>
            </a:p>
          </p:txBody>
        </p:sp>
      </p:grpSp>
      <p:sp>
        <p:nvSpPr>
          <p:cNvPr id="161" name="Oval 157"/>
          <p:cNvSpPr>
            <a:spLocks noChangeArrowheads="1"/>
          </p:cNvSpPr>
          <p:nvPr/>
        </p:nvSpPr>
        <p:spPr bwMode="auto">
          <a:xfrm>
            <a:off x="6248400" y="3128940"/>
            <a:ext cx="719138" cy="360363"/>
          </a:xfrm>
          <a:prstGeom prst="ellipse">
            <a:avLst/>
          </a:prstGeom>
          <a:no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H5</a:t>
            </a:r>
          </a:p>
          <a:p>
            <a:pPr algn="ctr">
              <a:lnSpc>
                <a:spcPct val="90000"/>
              </a:lnSpc>
            </a:pPr>
            <a:r>
              <a:rPr lang="ja-JP" altLang="en-US" sz="600">
                <a:latin typeface="平成角ゴシック" charset="-128"/>
                <a:ea typeface="平成角ゴシック" charset="-128"/>
              </a:rPr>
              <a:t>北海道南西沖</a:t>
            </a:r>
          </a:p>
          <a:p>
            <a:pPr algn="ctr">
              <a:lnSpc>
                <a:spcPct val="90000"/>
              </a:lnSpc>
            </a:pPr>
            <a:r>
              <a:rPr lang="ja-JP" altLang="en-US" sz="600">
                <a:latin typeface="平成角ゴシック" charset="-128"/>
                <a:ea typeface="平成角ゴシック" charset="-128"/>
              </a:rPr>
              <a:t>地震</a:t>
            </a:r>
          </a:p>
        </p:txBody>
      </p:sp>
      <p:grpSp>
        <p:nvGrpSpPr>
          <p:cNvPr id="46" name="Group 158"/>
          <p:cNvGrpSpPr>
            <a:grpSpLocks/>
          </p:cNvGrpSpPr>
          <p:nvPr/>
        </p:nvGrpSpPr>
        <p:grpSpPr bwMode="auto">
          <a:xfrm>
            <a:off x="7916863" y="2830490"/>
            <a:ext cx="755650" cy="431800"/>
            <a:chOff x="5184" y="2035"/>
            <a:chExt cx="476" cy="272"/>
          </a:xfrm>
        </p:grpSpPr>
        <p:sp>
          <p:nvSpPr>
            <p:cNvPr id="163" name="Rectangle 159"/>
            <p:cNvSpPr>
              <a:spLocks noChangeArrowheads="1"/>
            </p:cNvSpPr>
            <p:nvPr/>
          </p:nvSpPr>
          <p:spPr bwMode="auto">
            <a:xfrm>
              <a:off x="5207" y="2058"/>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64" name="Rectangle 160"/>
            <p:cNvSpPr>
              <a:spLocks noChangeArrowheads="1"/>
            </p:cNvSpPr>
            <p:nvPr/>
          </p:nvSpPr>
          <p:spPr bwMode="auto">
            <a:xfrm>
              <a:off x="5184" y="2035"/>
              <a:ext cx="453" cy="249"/>
            </a:xfrm>
            <a:prstGeom prst="rect">
              <a:avLst/>
            </a:prstGeom>
            <a:solidFill>
              <a:srgbClr val="74B1CC"/>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H7</a:t>
              </a:r>
            </a:p>
            <a:p>
              <a:pPr algn="ctr">
                <a:lnSpc>
                  <a:spcPct val="90000"/>
                </a:lnSpc>
              </a:pPr>
              <a:r>
                <a:rPr lang="ja-JP" altLang="en-US" sz="600">
                  <a:latin typeface="平成角ゴシック" charset="-128"/>
                  <a:ea typeface="平成角ゴシック" charset="-128"/>
                </a:rPr>
                <a:t>地震防災対策</a:t>
              </a:r>
            </a:p>
            <a:p>
              <a:pPr algn="ctr">
                <a:lnSpc>
                  <a:spcPct val="90000"/>
                </a:lnSpc>
              </a:pPr>
              <a:r>
                <a:rPr lang="ja-JP" altLang="en-US" sz="600">
                  <a:latin typeface="平成角ゴシック" charset="-128"/>
                  <a:ea typeface="平成角ゴシック" charset="-128"/>
                </a:rPr>
                <a:t>特別措置法</a:t>
              </a:r>
            </a:p>
            <a:p>
              <a:pPr algn="ctr">
                <a:lnSpc>
                  <a:spcPct val="90000"/>
                </a:lnSpc>
              </a:pPr>
              <a:r>
                <a:rPr lang="ja-JP" altLang="en-US" sz="600">
                  <a:latin typeface="平成角ゴシック" charset="-128"/>
                  <a:ea typeface="平成角ゴシック" charset="-128"/>
                </a:rPr>
                <a:t>（議員）</a:t>
              </a:r>
            </a:p>
          </p:txBody>
        </p:sp>
      </p:grpSp>
      <p:grpSp>
        <p:nvGrpSpPr>
          <p:cNvPr id="49" name="Group 161"/>
          <p:cNvGrpSpPr>
            <a:grpSpLocks/>
          </p:cNvGrpSpPr>
          <p:nvPr/>
        </p:nvGrpSpPr>
        <p:grpSpPr bwMode="auto">
          <a:xfrm>
            <a:off x="8186738" y="3462315"/>
            <a:ext cx="755650" cy="431800"/>
            <a:chOff x="5184" y="2352"/>
            <a:chExt cx="476" cy="272"/>
          </a:xfrm>
        </p:grpSpPr>
        <p:sp>
          <p:nvSpPr>
            <p:cNvPr id="166" name="Rectangle 162"/>
            <p:cNvSpPr>
              <a:spLocks noChangeArrowheads="1"/>
            </p:cNvSpPr>
            <p:nvPr/>
          </p:nvSpPr>
          <p:spPr bwMode="auto">
            <a:xfrm>
              <a:off x="5207" y="2375"/>
              <a:ext cx="453" cy="249"/>
            </a:xfrm>
            <a:prstGeom prst="rect">
              <a:avLst/>
            </a:prstGeom>
            <a:solidFill>
              <a:schemeClr val="tx1"/>
            </a:solidFill>
            <a:ln w="9525">
              <a:solidFill>
                <a:schemeClr val="tx1"/>
              </a:solidFill>
              <a:miter lim="800000"/>
              <a:headEnd/>
              <a:tailEnd/>
            </a:ln>
          </p:spPr>
          <p:txBody>
            <a:bodyPr wrap="none" anchor="ctr"/>
            <a:lstStyle/>
            <a:p>
              <a:endParaRPr lang="ja-JP" altLang="en-US"/>
            </a:p>
          </p:txBody>
        </p:sp>
        <p:sp>
          <p:nvSpPr>
            <p:cNvPr id="167" name="Rectangle 163"/>
            <p:cNvSpPr>
              <a:spLocks noChangeArrowheads="1"/>
            </p:cNvSpPr>
            <p:nvPr/>
          </p:nvSpPr>
          <p:spPr bwMode="auto">
            <a:xfrm>
              <a:off x="5184" y="2352"/>
              <a:ext cx="453" cy="249"/>
            </a:xfrm>
            <a:prstGeom prst="rect">
              <a:avLst/>
            </a:prstGeom>
            <a:solidFill>
              <a:srgbClr val="74B1CC"/>
            </a:solidFill>
            <a:ln w="9525">
              <a:solidFill>
                <a:schemeClr val="tx1"/>
              </a:solidFill>
              <a:miter lim="800000"/>
              <a:headEnd/>
              <a:tailEnd/>
            </a:ln>
          </p:spPr>
          <p:txBody>
            <a:bodyPr wrap="none" lIns="54000" tIns="54000" rIns="54000" bIns="54000" anchor="ctr"/>
            <a:lstStyle/>
            <a:p>
              <a:pPr algn="ctr">
                <a:lnSpc>
                  <a:spcPct val="90000"/>
                </a:lnSpc>
              </a:pPr>
              <a:r>
                <a:rPr lang="en-US" altLang="ja-JP" sz="600">
                  <a:latin typeface="平成角ゴシック" charset="-128"/>
                  <a:ea typeface="平成角ゴシック" charset="-128"/>
                </a:rPr>
                <a:t>H14</a:t>
              </a:r>
            </a:p>
            <a:p>
              <a:pPr algn="ctr">
                <a:lnSpc>
                  <a:spcPct val="90000"/>
                </a:lnSpc>
              </a:pPr>
              <a:r>
                <a:rPr lang="ja-JP" altLang="en-US" sz="600">
                  <a:latin typeface="平成角ゴシック" charset="-128"/>
                  <a:ea typeface="平成角ゴシック" charset="-128"/>
                </a:rPr>
                <a:t>東南海、南海地震</a:t>
              </a:r>
            </a:p>
            <a:p>
              <a:pPr algn="ctr">
                <a:lnSpc>
                  <a:spcPct val="90000"/>
                </a:lnSpc>
              </a:pPr>
              <a:r>
                <a:rPr lang="ja-JP" altLang="en-US" sz="600">
                  <a:latin typeface="平成角ゴシック" charset="-128"/>
                  <a:ea typeface="平成角ゴシック" charset="-128"/>
                </a:rPr>
                <a:t>対策措置法</a:t>
              </a:r>
            </a:p>
            <a:p>
              <a:pPr algn="ctr">
                <a:lnSpc>
                  <a:spcPct val="90000"/>
                </a:lnSpc>
              </a:pPr>
              <a:r>
                <a:rPr lang="ja-JP" altLang="en-US" sz="600">
                  <a:latin typeface="平成角ゴシック" charset="-128"/>
                  <a:ea typeface="平成角ゴシック" charset="-128"/>
                </a:rPr>
                <a:t>（議員）</a:t>
              </a:r>
            </a:p>
          </p:txBody>
        </p:sp>
      </p:grpSp>
      <p:grpSp>
        <p:nvGrpSpPr>
          <p:cNvPr id="52" name="Group 164"/>
          <p:cNvGrpSpPr>
            <a:grpSpLocks/>
          </p:cNvGrpSpPr>
          <p:nvPr/>
        </p:nvGrpSpPr>
        <p:grpSpPr bwMode="auto">
          <a:xfrm>
            <a:off x="2159000" y="4243365"/>
            <a:ext cx="1524000" cy="90488"/>
            <a:chOff x="1360" y="2748"/>
            <a:chExt cx="960" cy="57"/>
          </a:xfrm>
        </p:grpSpPr>
        <p:sp>
          <p:nvSpPr>
            <p:cNvPr id="169" name="Line 165"/>
            <p:cNvSpPr>
              <a:spLocks noChangeShapeType="1"/>
            </p:cNvSpPr>
            <p:nvPr/>
          </p:nvSpPr>
          <p:spPr bwMode="auto">
            <a:xfrm>
              <a:off x="1360" y="2777"/>
              <a:ext cx="960" cy="0"/>
            </a:xfrm>
            <a:prstGeom prst="line">
              <a:avLst/>
            </a:prstGeom>
            <a:noFill/>
            <a:ln w="9525">
              <a:solidFill>
                <a:schemeClr val="tx1"/>
              </a:solidFill>
              <a:round/>
              <a:headEnd/>
              <a:tailEnd type="none" w="med" len="lg"/>
            </a:ln>
          </p:spPr>
          <p:txBody>
            <a:bodyPr wrap="none" anchor="ctr"/>
            <a:lstStyle/>
            <a:p>
              <a:endParaRPr lang="ja-JP" altLang="en-US"/>
            </a:p>
          </p:txBody>
        </p:sp>
        <p:sp>
          <p:nvSpPr>
            <p:cNvPr id="170" name="AutoShape 166"/>
            <p:cNvSpPr>
              <a:spLocks noChangeArrowheads="1"/>
            </p:cNvSpPr>
            <p:nvPr/>
          </p:nvSpPr>
          <p:spPr bwMode="auto">
            <a:xfrm rot="5400000">
              <a:off x="2241" y="2731"/>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55" name="Group 167"/>
          <p:cNvGrpSpPr>
            <a:grpSpLocks/>
          </p:cNvGrpSpPr>
          <p:nvPr/>
        </p:nvGrpSpPr>
        <p:grpSpPr bwMode="auto">
          <a:xfrm>
            <a:off x="4419600" y="4243365"/>
            <a:ext cx="1066800" cy="90488"/>
            <a:chOff x="2784" y="2748"/>
            <a:chExt cx="672" cy="57"/>
          </a:xfrm>
        </p:grpSpPr>
        <p:sp>
          <p:nvSpPr>
            <p:cNvPr id="172" name="Line 168"/>
            <p:cNvSpPr>
              <a:spLocks noChangeShapeType="1"/>
            </p:cNvSpPr>
            <p:nvPr/>
          </p:nvSpPr>
          <p:spPr bwMode="auto">
            <a:xfrm>
              <a:off x="2784" y="2777"/>
              <a:ext cx="672" cy="0"/>
            </a:xfrm>
            <a:prstGeom prst="line">
              <a:avLst/>
            </a:prstGeom>
            <a:noFill/>
            <a:ln w="9525">
              <a:solidFill>
                <a:schemeClr val="tx1"/>
              </a:solidFill>
              <a:round/>
              <a:headEnd/>
              <a:tailEnd type="none" w="med" len="lg"/>
            </a:ln>
          </p:spPr>
          <p:txBody>
            <a:bodyPr wrap="none" anchor="ctr"/>
            <a:lstStyle/>
            <a:p>
              <a:endParaRPr lang="ja-JP" altLang="en-US"/>
            </a:p>
          </p:txBody>
        </p:sp>
        <p:sp>
          <p:nvSpPr>
            <p:cNvPr id="173" name="AutoShape 169"/>
            <p:cNvSpPr>
              <a:spLocks noChangeArrowheads="1"/>
            </p:cNvSpPr>
            <p:nvPr/>
          </p:nvSpPr>
          <p:spPr bwMode="auto">
            <a:xfrm rot="5400000">
              <a:off x="3381" y="2731"/>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174" name="Oval 170"/>
          <p:cNvSpPr>
            <a:spLocks noChangeArrowheads="1"/>
          </p:cNvSpPr>
          <p:nvPr/>
        </p:nvSpPr>
        <p:spPr bwMode="auto">
          <a:xfrm>
            <a:off x="1222375" y="4684690"/>
            <a:ext cx="1150938" cy="431800"/>
          </a:xfrm>
          <a:prstGeom prst="ellipse">
            <a:avLst/>
          </a:prstGeom>
          <a:solidFill>
            <a:schemeClr val="bg1"/>
          </a:solidFill>
          <a:ln w="9525">
            <a:solidFill>
              <a:schemeClr val="tx1"/>
            </a:solidFill>
            <a:round/>
            <a:headEnd/>
            <a:tailEnd/>
          </a:ln>
        </p:spPr>
        <p:txBody>
          <a:bodyPr wrap="none" anchor="ctr"/>
          <a:lstStyle/>
          <a:p>
            <a:pPr>
              <a:lnSpc>
                <a:spcPct val="90000"/>
              </a:lnSpc>
            </a:pPr>
            <a:r>
              <a:rPr lang="en-US" altLang="ja-JP" sz="600">
                <a:latin typeface="平成角ゴシック" charset="-128"/>
                <a:ea typeface="平成角ゴシック" charset="-128"/>
              </a:rPr>
              <a:t>S22 </a:t>
            </a:r>
            <a:r>
              <a:rPr lang="ja-JP" altLang="en-US" sz="600">
                <a:latin typeface="平成角ゴシック" charset="-128"/>
                <a:ea typeface="平成角ゴシック" charset="-128"/>
              </a:rPr>
              <a:t>キャスリン台風</a:t>
            </a:r>
          </a:p>
          <a:p>
            <a:pPr>
              <a:lnSpc>
                <a:spcPct val="90000"/>
              </a:lnSpc>
            </a:pPr>
            <a:r>
              <a:rPr lang="en-US" altLang="ja-JP" sz="600">
                <a:latin typeface="平成角ゴシック" charset="-128"/>
                <a:ea typeface="平成角ゴシック" charset="-128"/>
              </a:rPr>
              <a:t>S23 </a:t>
            </a:r>
            <a:r>
              <a:rPr lang="ja-JP" altLang="en-US" sz="600">
                <a:latin typeface="平成角ゴシック" charset="-128"/>
                <a:ea typeface="平成角ゴシック" charset="-128"/>
              </a:rPr>
              <a:t>アイオン台風</a:t>
            </a:r>
          </a:p>
        </p:txBody>
      </p:sp>
      <p:grpSp>
        <p:nvGrpSpPr>
          <p:cNvPr id="58" name="Group 171"/>
          <p:cNvGrpSpPr>
            <a:grpSpLocks/>
          </p:cNvGrpSpPr>
          <p:nvPr/>
        </p:nvGrpSpPr>
        <p:grpSpPr bwMode="auto">
          <a:xfrm>
            <a:off x="4419600" y="4864078"/>
            <a:ext cx="3762375" cy="90487"/>
            <a:chOff x="2784" y="3139"/>
            <a:chExt cx="2370" cy="57"/>
          </a:xfrm>
        </p:grpSpPr>
        <p:sp>
          <p:nvSpPr>
            <p:cNvPr id="176" name="Line 172"/>
            <p:cNvSpPr>
              <a:spLocks noChangeShapeType="1"/>
            </p:cNvSpPr>
            <p:nvPr/>
          </p:nvSpPr>
          <p:spPr bwMode="auto">
            <a:xfrm>
              <a:off x="2784" y="3168"/>
              <a:ext cx="2370" cy="0"/>
            </a:xfrm>
            <a:prstGeom prst="line">
              <a:avLst/>
            </a:prstGeom>
            <a:noFill/>
            <a:ln w="9525">
              <a:solidFill>
                <a:schemeClr val="tx1"/>
              </a:solidFill>
              <a:round/>
              <a:headEnd/>
              <a:tailEnd type="none" w="med" len="lg"/>
            </a:ln>
          </p:spPr>
          <p:txBody>
            <a:bodyPr wrap="none" anchor="ctr"/>
            <a:lstStyle/>
            <a:p>
              <a:endParaRPr lang="ja-JP" altLang="en-US"/>
            </a:p>
          </p:txBody>
        </p:sp>
        <p:sp>
          <p:nvSpPr>
            <p:cNvPr id="177" name="AutoShape 173"/>
            <p:cNvSpPr>
              <a:spLocks noChangeArrowheads="1"/>
            </p:cNvSpPr>
            <p:nvPr/>
          </p:nvSpPr>
          <p:spPr bwMode="auto">
            <a:xfrm rot="5400000">
              <a:off x="5075" y="3122"/>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61" name="Group 174"/>
          <p:cNvGrpSpPr>
            <a:grpSpLocks/>
          </p:cNvGrpSpPr>
          <p:nvPr/>
        </p:nvGrpSpPr>
        <p:grpSpPr bwMode="auto">
          <a:xfrm rot="960000">
            <a:off x="2743200" y="2928915"/>
            <a:ext cx="546100" cy="134938"/>
            <a:chOff x="1991" y="2680"/>
            <a:chExt cx="344" cy="85"/>
          </a:xfrm>
        </p:grpSpPr>
        <p:sp>
          <p:nvSpPr>
            <p:cNvPr id="179" name="Line 175"/>
            <p:cNvSpPr>
              <a:spLocks noChangeShapeType="1"/>
            </p:cNvSpPr>
            <p:nvPr/>
          </p:nvSpPr>
          <p:spPr bwMode="auto">
            <a:xfrm rot="1200000">
              <a:off x="1991" y="2680"/>
              <a:ext cx="344" cy="17"/>
            </a:xfrm>
            <a:prstGeom prst="line">
              <a:avLst/>
            </a:prstGeom>
            <a:noFill/>
            <a:ln w="9525">
              <a:solidFill>
                <a:schemeClr val="tx1"/>
              </a:solidFill>
              <a:round/>
              <a:headEnd/>
              <a:tailEnd type="none" w="med" len="lg"/>
            </a:ln>
          </p:spPr>
          <p:txBody>
            <a:bodyPr wrap="none" anchor="ctr"/>
            <a:lstStyle/>
            <a:p>
              <a:endParaRPr lang="ja-JP" altLang="en-US"/>
            </a:p>
          </p:txBody>
        </p:sp>
        <p:sp>
          <p:nvSpPr>
            <p:cNvPr id="180" name="AutoShape 176"/>
            <p:cNvSpPr>
              <a:spLocks noChangeArrowheads="1"/>
            </p:cNvSpPr>
            <p:nvPr/>
          </p:nvSpPr>
          <p:spPr bwMode="auto">
            <a:xfrm rot="6600000">
              <a:off x="2242" y="2686"/>
              <a:ext cx="57" cy="10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64" name="Group 177"/>
          <p:cNvGrpSpPr>
            <a:grpSpLocks/>
          </p:cNvGrpSpPr>
          <p:nvPr/>
        </p:nvGrpSpPr>
        <p:grpSpPr bwMode="auto">
          <a:xfrm>
            <a:off x="4953000" y="4127478"/>
            <a:ext cx="546100" cy="134937"/>
            <a:chOff x="1991" y="2680"/>
            <a:chExt cx="344" cy="85"/>
          </a:xfrm>
        </p:grpSpPr>
        <p:sp>
          <p:nvSpPr>
            <p:cNvPr id="182" name="Line 178"/>
            <p:cNvSpPr>
              <a:spLocks noChangeShapeType="1"/>
            </p:cNvSpPr>
            <p:nvPr/>
          </p:nvSpPr>
          <p:spPr bwMode="auto">
            <a:xfrm rot="1200000">
              <a:off x="1991" y="2680"/>
              <a:ext cx="344" cy="17"/>
            </a:xfrm>
            <a:prstGeom prst="line">
              <a:avLst/>
            </a:prstGeom>
            <a:noFill/>
            <a:ln w="9525">
              <a:solidFill>
                <a:schemeClr val="tx1"/>
              </a:solidFill>
              <a:round/>
              <a:headEnd/>
              <a:tailEnd type="none" w="med" len="lg"/>
            </a:ln>
          </p:spPr>
          <p:txBody>
            <a:bodyPr wrap="none" anchor="ctr"/>
            <a:lstStyle/>
            <a:p>
              <a:endParaRPr lang="ja-JP" altLang="en-US"/>
            </a:p>
          </p:txBody>
        </p:sp>
        <p:sp>
          <p:nvSpPr>
            <p:cNvPr id="183" name="AutoShape 179"/>
            <p:cNvSpPr>
              <a:spLocks noChangeArrowheads="1"/>
            </p:cNvSpPr>
            <p:nvPr/>
          </p:nvSpPr>
          <p:spPr bwMode="auto">
            <a:xfrm rot="6600000">
              <a:off x="2242" y="2686"/>
              <a:ext cx="57" cy="10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184" name="Oval 180"/>
          <p:cNvSpPr>
            <a:spLocks noChangeArrowheads="1"/>
          </p:cNvSpPr>
          <p:nvPr/>
        </p:nvSpPr>
        <p:spPr bwMode="auto">
          <a:xfrm>
            <a:off x="4572000" y="3749653"/>
            <a:ext cx="719138" cy="360362"/>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S53</a:t>
            </a:r>
          </a:p>
          <a:p>
            <a:pPr algn="ctr">
              <a:lnSpc>
                <a:spcPct val="90000"/>
              </a:lnSpc>
            </a:pPr>
            <a:r>
              <a:rPr lang="ja-JP" altLang="en-US" sz="600">
                <a:latin typeface="平成角ゴシック" charset="-128"/>
                <a:ea typeface="平成角ゴシック" charset="-128"/>
              </a:rPr>
              <a:t>宮城県沖</a:t>
            </a:r>
          </a:p>
          <a:p>
            <a:pPr algn="ctr">
              <a:lnSpc>
                <a:spcPct val="90000"/>
              </a:lnSpc>
            </a:pPr>
            <a:r>
              <a:rPr lang="ja-JP" altLang="en-US" sz="600">
                <a:latin typeface="平成角ゴシック" charset="-128"/>
                <a:ea typeface="平成角ゴシック" charset="-128"/>
              </a:rPr>
              <a:t>地震</a:t>
            </a:r>
          </a:p>
        </p:txBody>
      </p:sp>
      <p:grpSp>
        <p:nvGrpSpPr>
          <p:cNvPr id="67" name="Group 181"/>
          <p:cNvGrpSpPr>
            <a:grpSpLocks/>
          </p:cNvGrpSpPr>
          <p:nvPr/>
        </p:nvGrpSpPr>
        <p:grpSpPr bwMode="auto">
          <a:xfrm>
            <a:off x="4876800" y="3263878"/>
            <a:ext cx="328613" cy="90487"/>
            <a:chOff x="3072" y="2131"/>
            <a:chExt cx="207" cy="57"/>
          </a:xfrm>
        </p:grpSpPr>
        <p:sp>
          <p:nvSpPr>
            <p:cNvPr id="186" name="Line 182"/>
            <p:cNvSpPr>
              <a:spLocks noChangeShapeType="1"/>
            </p:cNvSpPr>
            <p:nvPr/>
          </p:nvSpPr>
          <p:spPr bwMode="auto">
            <a:xfrm>
              <a:off x="3072" y="2160"/>
              <a:ext cx="207" cy="0"/>
            </a:xfrm>
            <a:prstGeom prst="line">
              <a:avLst/>
            </a:prstGeom>
            <a:noFill/>
            <a:ln w="9525">
              <a:solidFill>
                <a:schemeClr val="tx1"/>
              </a:solidFill>
              <a:round/>
              <a:headEnd/>
              <a:tailEnd type="none" w="med" len="lg"/>
            </a:ln>
          </p:spPr>
          <p:txBody>
            <a:bodyPr wrap="none" anchor="ctr"/>
            <a:lstStyle/>
            <a:p>
              <a:endParaRPr lang="ja-JP" altLang="en-US"/>
            </a:p>
          </p:txBody>
        </p:sp>
        <p:sp>
          <p:nvSpPr>
            <p:cNvPr id="187" name="AutoShape 183"/>
            <p:cNvSpPr>
              <a:spLocks noChangeArrowheads="1"/>
            </p:cNvSpPr>
            <p:nvPr/>
          </p:nvSpPr>
          <p:spPr bwMode="auto">
            <a:xfrm rot="5400000">
              <a:off x="3204" y="2114"/>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188" name="Oval 184"/>
          <p:cNvSpPr>
            <a:spLocks noChangeArrowheads="1"/>
          </p:cNvSpPr>
          <p:nvPr/>
        </p:nvSpPr>
        <p:spPr bwMode="auto">
          <a:xfrm>
            <a:off x="4227513" y="3119415"/>
            <a:ext cx="719137" cy="360363"/>
          </a:xfrm>
          <a:prstGeom prst="ellipse">
            <a:avLst/>
          </a:prstGeom>
          <a:solidFill>
            <a:schemeClr val="bg1"/>
          </a:solidFill>
          <a:ln w="9525">
            <a:solidFill>
              <a:schemeClr val="tx1"/>
            </a:solidFill>
            <a:prstDash val="dash"/>
            <a:round/>
            <a:headEnd/>
            <a:tailEnd/>
          </a:ln>
        </p:spPr>
        <p:txBody>
          <a:bodyPr wrap="none" anchor="ctr"/>
          <a:lstStyle/>
          <a:p>
            <a:pPr algn="ctr">
              <a:lnSpc>
                <a:spcPct val="90000"/>
              </a:lnSpc>
            </a:pPr>
            <a:r>
              <a:rPr lang="en-US" altLang="ja-JP" sz="600">
                <a:latin typeface="平成角ゴシック" charset="-128"/>
                <a:ea typeface="平成角ゴシック" charset="-128"/>
              </a:rPr>
              <a:t>S51</a:t>
            </a:r>
          </a:p>
          <a:p>
            <a:pPr algn="ctr">
              <a:lnSpc>
                <a:spcPct val="90000"/>
              </a:lnSpc>
            </a:pPr>
            <a:r>
              <a:rPr lang="ja-JP" altLang="en-US" sz="600">
                <a:latin typeface="平成角ゴシック" charset="-128"/>
                <a:ea typeface="平成角ゴシック" charset="-128"/>
              </a:rPr>
              <a:t>東海地震説</a:t>
            </a:r>
          </a:p>
        </p:txBody>
      </p:sp>
      <p:grpSp>
        <p:nvGrpSpPr>
          <p:cNvPr id="70" name="Group 185"/>
          <p:cNvGrpSpPr>
            <a:grpSpLocks/>
          </p:cNvGrpSpPr>
          <p:nvPr/>
        </p:nvGrpSpPr>
        <p:grpSpPr bwMode="auto">
          <a:xfrm>
            <a:off x="4160838" y="2668565"/>
            <a:ext cx="328612" cy="90488"/>
            <a:chOff x="2621" y="1767"/>
            <a:chExt cx="207" cy="57"/>
          </a:xfrm>
        </p:grpSpPr>
        <p:sp>
          <p:nvSpPr>
            <p:cNvPr id="190" name="Line 186"/>
            <p:cNvSpPr>
              <a:spLocks noChangeShapeType="1"/>
            </p:cNvSpPr>
            <p:nvPr/>
          </p:nvSpPr>
          <p:spPr bwMode="auto">
            <a:xfrm>
              <a:off x="2621" y="1796"/>
              <a:ext cx="207" cy="0"/>
            </a:xfrm>
            <a:prstGeom prst="line">
              <a:avLst/>
            </a:prstGeom>
            <a:noFill/>
            <a:ln w="9525">
              <a:solidFill>
                <a:schemeClr val="tx1"/>
              </a:solidFill>
              <a:round/>
              <a:headEnd/>
              <a:tailEnd type="none" w="med" len="lg"/>
            </a:ln>
          </p:spPr>
          <p:txBody>
            <a:bodyPr wrap="none" anchor="ctr"/>
            <a:lstStyle/>
            <a:p>
              <a:endParaRPr lang="ja-JP" altLang="en-US"/>
            </a:p>
          </p:txBody>
        </p:sp>
        <p:sp>
          <p:nvSpPr>
            <p:cNvPr id="191" name="AutoShape 187"/>
            <p:cNvSpPr>
              <a:spLocks noChangeArrowheads="1"/>
            </p:cNvSpPr>
            <p:nvPr/>
          </p:nvSpPr>
          <p:spPr bwMode="auto">
            <a:xfrm rot="5400000">
              <a:off x="2753" y="1750"/>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75" name="Group 188"/>
          <p:cNvGrpSpPr>
            <a:grpSpLocks/>
          </p:cNvGrpSpPr>
          <p:nvPr/>
        </p:nvGrpSpPr>
        <p:grpSpPr bwMode="auto">
          <a:xfrm>
            <a:off x="2463800" y="2471715"/>
            <a:ext cx="1803400" cy="457200"/>
            <a:chOff x="1552" y="1584"/>
            <a:chExt cx="1136" cy="288"/>
          </a:xfrm>
        </p:grpSpPr>
        <p:sp>
          <p:nvSpPr>
            <p:cNvPr id="193" name="Oval 189"/>
            <p:cNvSpPr>
              <a:spLocks noChangeArrowheads="1"/>
            </p:cNvSpPr>
            <p:nvPr/>
          </p:nvSpPr>
          <p:spPr bwMode="auto">
            <a:xfrm>
              <a:off x="2255" y="1586"/>
              <a:ext cx="433" cy="286"/>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dirty="0">
                  <a:latin typeface="平成角ゴシック" charset="-128"/>
                  <a:ea typeface="平成角ゴシック" charset="-128"/>
                </a:rPr>
                <a:t>S47</a:t>
              </a:r>
            </a:p>
            <a:p>
              <a:pPr algn="ctr">
                <a:lnSpc>
                  <a:spcPct val="90000"/>
                </a:lnSpc>
              </a:pPr>
              <a:r>
                <a:rPr lang="ja-JP" altLang="en-US" sz="600" dirty="0">
                  <a:latin typeface="平成角ゴシック" charset="-128"/>
                  <a:ea typeface="平成角ゴシック" charset="-128"/>
                </a:rPr>
                <a:t>熊本、高知</a:t>
              </a:r>
            </a:p>
            <a:p>
              <a:pPr algn="ctr">
                <a:lnSpc>
                  <a:spcPct val="90000"/>
                </a:lnSpc>
              </a:pPr>
              <a:r>
                <a:rPr lang="ja-JP" altLang="en-US" sz="600" dirty="0">
                  <a:latin typeface="平成角ゴシック" charset="-128"/>
                  <a:ea typeface="平成角ゴシック" charset="-128"/>
                </a:rPr>
                <a:t>で豪雨災害</a:t>
              </a:r>
            </a:p>
          </p:txBody>
        </p:sp>
        <p:sp>
          <p:nvSpPr>
            <p:cNvPr id="194" name="Oval 190"/>
            <p:cNvSpPr>
              <a:spLocks noChangeArrowheads="1"/>
            </p:cNvSpPr>
            <p:nvPr/>
          </p:nvSpPr>
          <p:spPr bwMode="auto">
            <a:xfrm>
              <a:off x="1552" y="1584"/>
              <a:ext cx="368" cy="286"/>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S39</a:t>
              </a:r>
            </a:p>
            <a:p>
              <a:pPr algn="ctr">
                <a:lnSpc>
                  <a:spcPct val="90000"/>
                </a:lnSpc>
              </a:pPr>
              <a:r>
                <a:rPr lang="ja-JP" altLang="en-US" sz="600">
                  <a:latin typeface="平成角ゴシック" charset="-128"/>
                  <a:ea typeface="平成角ゴシック" charset="-128"/>
                </a:rPr>
                <a:t>新潟地震</a:t>
              </a:r>
            </a:p>
          </p:txBody>
        </p:sp>
        <p:sp>
          <p:nvSpPr>
            <p:cNvPr id="195" name="Oval 191"/>
            <p:cNvSpPr>
              <a:spLocks noChangeArrowheads="1"/>
            </p:cNvSpPr>
            <p:nvPr/>
          </p:nvSpPr>
          <p:spPr bwMode="auto">
            <a:xfrm>
              <a:off x="1919" y="1586"/>
              <a:ext cx="368" cy="286"/>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S42</a:t>
              </a:r>
            </a:p>
            <a:p>
              <a:pPr algn="ctr">
                <a:lnSpc>
                  <a:spcPct val="90000"/>
                </a:lnSpc>
              </a:pPr>
              <a:r>
                <a:rPr lang="ja-JP" altLang="en-US" sz="600">
                  <a:latin typeface="平成角ゴシック" charset="-128"/>
                  <a:ea typeface="平成角ゴシック" charset="-128"/>
                </a:rPr>
                <a:t>新潟県</a:t>
              </a:r>
            </a:p>
            <a:p>
              <a:pPr algn="ctr">
                <a:lnSpc>
                  <a:spcPct val="90000"/>
                </a:lnSpc>
              </a:pPr>
              <a:r>
                <a:rPr lang="ja-JP" altLang="en-US" sz="600">
                  <a:latin typeface="平成角ゴシック" charset="-128"/>
                  <a:ea typeface="平成角ゴシック" charset="-128"/>
                </a:rPr>
                <a:t>羽越水害</a:t>
              </a:r>
            </a:p>
          </p:txBody>
        </p:sp>
      </p:grpSp>
      <p:grpSp>
        <p:nvGrpSpPr>
          <p:cNvPr id="78" name="Group 192"/>
          <p:cNvGrpSpPr>
            <a:grpSpLocks/>
          </p:cNvGrpSpPr>
          <p:nvPr/>
        </p:nvGrpSpPr>
        <p:grpSpPr bwMode="auto">
          <a:xfrm>
            <a:off x="3505200" y="2090715"/>
            <a:ext cx="457200" cy="90488"/>
            <a:chOff x="2208" y="1392"/>
            <a:chExt cx="288" cy="57"/>
          </a:xfrm>
        </p:grpSpPr>
        <p:sp>
          <p:nvSpPr>
            <p:cNvPr id="197" name="Line 193"/>
            <p:cNvSpPr>
              <a:spLocks noChangeShapeType="1"/>
            </p:cNvSpPr>
            <p:nvPr/>
          </p:nvSpPr>
          <p:spPr bwMode="auto">
            <a:xfrm>
              <a:off x="2208" y="1421"/>
              <a:ext cx="288" cy="0"/>
            </a:xfrm>
            <a:prstGeom prst="line">
              <a:avLst/>
            </a:prstGeom>
            <a:noFill/>
            <a:ln w="9525">
              <a:solidFill>
                <a:schemeClr val="tx1"/>
              </a:solidFill>
              <a:round/>
              <a:headEnd/>
              <a:tailEnd type="none" w="med" len="lg"/>
            </a:ln>
          </p:spPr>
          <p:txBody>
            <a:bodyPr wrap="none" anchor="ctr"/>
            <a:lstStyle/>
            <a:p>
              <a:endParaRPr lang="ja-JP" altLang="en-US"/>
            </a:p>
          </p:txBody>
        </p:sp>
        <p:sp>
          <p:nvSpPr>
            <p:cNvPr id="198" name="AutoShape 194"/>
            <p:cNvSpPr>
              <a:spLocks noChangeArrowheads="1"/>
            </p:cNvSpPr>
            <p:nvPr/>
          </p:nvSpPr>
          <p:spPr bwMode="auto">
            <a:xfrm rot="5400000">
              <a:off x="2421" y="1375"/>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81" name="Group 195"/>
          <p:cNvGrpSpPr>
            <a:grpSpLocks/>
          </p:cNvGrpSpPr>
          <p:nvPr/>
        </p:nvGrpSpPr>
        <p:grpSpPr bwMode="auto">
          <a:xfrm>
            <a:off x="4724400" y="1481115"/>
            <a:ext cx="2133600" cy="90488"/>
            <a:chOff x="2976" y="1008"/>
            <a:chExt cx="1344" cy="57"/>
          </a:xfrm>
        </p:grpSpPr>
        <p:sp>
          <p:nvSpPr>
            <p:cNvPr id="200" name="Line 196"/>
            <p:cNvSpPr>
              <a:spLocks noChangeShapeType="1"/>
            </p:cNvSpPr>
            <p:nvPr/>
          </p:nvSpPr>
          <p:spPr bwMode="auto">
            <a:xfrm>
              <a:off x="2976" y="1037"/>
              <a:ext cx="1344" cy="0"/>
            </a:xfrm>
            <a:prstGeom prst="line">
              <a:avLst/>
            </a:prstGeom>
            <a:noFill/>
            <a:ln w="9525">
              <a:solidFill>
                <a:schemeClr val="tx1"/>
              </a:solidFill>
              <a:round/>
              <a:headEnd/>
              <a:tailEnd type="none" w="med" len="lg"/>
            </a:ln>
          </p:spPr>
          <p:txBody>
            <a:bodyPr wrap="none" anchor="ctr"/>
            <a:lstStyle/>
            <a:p>
              <a:endParaRPr lang="ja-JP" altLang="en-US"/>
            </a:p>
          </p:txBody>
        </p:sp>
        <p:sp>
          <p:nvSpPr>
            <p:cNvPr id="201" name="AutoShape 197"/>
            <p:cNvSpPr>
              <a:spLocks noChangeArrowheads="1"/>
            </p:cNvSpPr>
            <p:nvPr/>
          </p:nvSpPr>
          <p:spPr bwMode="auto">
            <a:xfrm rot="5400000">
              <a:off x="4241" y="991"/>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grpSp>
        <p:nvGrpSpPr>
          <p:cNvPr id="84" name="Group 198"/>
          <p:cNvGrpSpPr>
            <a:grpSpLocks/>
          </p:cNvGrpSpPr>
          <p:nvPr/>
        </p:nvGrpSpPr>
        <p:grpSpPr bwMode="auto">
          <a:xfrm>
            <a:off x="3165475" y="4127478"/>
            <a:ext cx="546100" cy="134937"/>
            <a:chOff x="1991" y="2680"/>
            <a:chExt cx="344" cy="85"/>
          </a:xfrm>
        </p:grpSpPr>
        <p:sp>
          <p:nvSpPr>
            <p:cNvPr id="203" name="Line 199"/>
            <p:cNvSpPr>
              <a:spLocks noChangeShapeType="1"/>
            </p:cNvSpPr>
            <p:nvPr/>
          </p:nvSpPr>
          <p:spPr bwMode="auto">
            <a:xfrm rot="1200000">
              <a:off x="1991" y="2680"/>
              <a:ext cx="344" cy="17"/>
            </a:xfrm>
            <a:prstGeom prst="line">
              <a:avLst/>
            </a:prstGeom>
            <a:noFill/>
            <a:ln w="9525">
              <a:solidFill>
                <a:schemeClr val="tx1"/>
              </a:solidFill>
              <a:round/>
              <a:headEnd/>
              <a:tailEnd type="none" w="med" len="lg"/>
            </a:ln>
          </p:spPr>
          <p:txBody>
            <a:bodyPr wrap="none" anchor="ctr"/>
            <a:lstStyle/>
            <a:p>
              <a:endParaRPr lang="ja-JP" altLang="en-US"/>
            </a:p>
          </p:txBody>
        </p:sp>
        <p:sp>
          <p:nvSpPr>
            <p:cNvPr id="204" name="AutoShape 200"/>
            <p:cNvSpPr>
              <a:spLocks noChangeArrowheads="1"/>
            </p:cNvSpPr>
            <p:nvPr/>
          </p:nvSpPr>
          <p:spPr bwMode="auto">
            <a:xfrm rot="6600000">
              <a:off x="2242" y="2686"/>
              <a:ext cx="57" cy="10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205" name="Oval 201"/>
          <p:cNvSpPr>
            <a:spLocks noChangeArrowheads="1"/>
          </p:cNvSpPr>
          <p:nvPr/>
        </p:nvSpPr>
        <p:spPr bwMode="auto">
          <a:xfrm>
            <a:off x="2709863" y="3749653"/>
            <a:ext cx="719137" cy="360362"/>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S43</a:t>
            </a:r>
          </a:p>
          <a:p>
            <a:pPr algn="ctr">
              <a:lnSpc>
                <a:spcPct val="90000"/>
              </a:lnSpc>
            </a:pPr>
            <a:r>
              <a:rPr lang="ja-JP" altLang="en-US" sz="600">
                <a:latin typeface="平成角ゴシック" charset="-128"/>
                <a:ea typeface="平成角ゴシック" charset="-128"/>
              </a:rPr>
              <a:t>十勝沖地震</a:t>
            </a:r>
          </a:p>
        </p:txBody>
      </p:sp>
      <p:grpSp>
        <p:nvGrpSpPr>
          <p:cNvPr id="88" name="Group 202"/>
          <p:cNvGrpSpPr>
            <a:grpSpLocks/>
          </p:cNvGrpSpPr>
          <p:nvPr/>
        </p:nvGrpSpPr>
        <p:grpSpPr bwMode="auto">
          <a:xfrm>
            <a:off x="3114675" y="5349853"/>
            <a:ext cx="80963" cy="212725"/>
            <a:chOff x="1962" y="3467"/>
            <a:chExt cx="51" cy="134"/>
          </a:xfrm>
        </p:grpSpPr>
        <p:sp>
          <p:nvSpPr>
            <p:cNvPr id="207" name="Line 203"/>
            <p:cNvSpPr>
              <a:spLocks noChangeShapeType="1"/>
            </p:cNvSpPr>
            <p:nvPr/>
          </p:nvSpPr>
          <p:spPr bwMode="auto">
            <a:xfrm rot="18000000" flipH="1">
              <a:off x="1906" y="3539"/>
              <a:ext cx="118" cy="6"/>
            </a:xfrm>
            <a:prstGeom prst="line">
              <a:avLst/>
            </a:prstGeom>
            <a:noFill/>
            <a:ln w="9525">
              <a:solidFill>
                <a:schemeClr val="tx1"/>
              </a:solidFill>
              <a:round/>
              <a:headEnd/>
              <a:tailEnd type="none" w="med" len="lg"/>
            </a:ln>
          </p:spPr>
          <p:txBody>
            <a:bodyPr wrap="none" anchor="ctr"/>
            <a:lstStyle/>
            <a:p>
              <a:endParaRPr lang="ja-JP" altLang="en-US"/>
            </a:p>
          </p:txBody>
        </p:sp>
        <p:sp>
          <p:nvSpPr>
            <p:cNvPr id="208" name="AutoShape 204"/>
            <p:cNvSpPr>
              <a:spLocks noChangeArrowheads="1"/>
            </p:cNvSpPr>
            <p:nvPr/>
          </p:nvSpPr>
          <p:spPr bwMode="auto">
            <a:xfrm rot="1800000">
              <a:off x="1968" y="3467"/>
              <a:ext cx="45" cy="68"/>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209" name="Line 205"/>
          <p:cNvSpPr>
            <a:spLocks noChangeShapeType="1"/>
          </p:cNvSpPr>
          <p:nvPr/>
        </p:nvSpPr>
        <p:spPr bwMode="auto">
          <a:xfrm>
            <a:off x="4343400" y="5519715"/>
            <a:ext cx="152400" cy="0"/>
          </a:xfrm>
          <a:prstGeom prst="line">
            <a:avLst/>
          </a:prstGeom>
          <a:noFill/>
          <a:ln w="9525">
            <a:solidFill>
              <a:schemeClr val="tx1"/>
            </a:solidFill>
            <a:round/>
            <a:headEnd/>
            <a:tailEnd/>
          </a:ln>
        </p:spPr>
        <p:txBody>
          <a:bodyPr wrap="none" anchor="ctr"/>
          <a:lstStyle/>
          <a:p>
            <a:endParaRPr lang="ja-JP" altLang="en-US"/>
          </a:p>
        </p:txBody>
      </p:sp>
      <p:sp>
        <p:nvSpPr>
          <p:cNvPr id="210" name="Oval 206"/>
          <p:cNvSpPr>
            <a:spLocks noChangeArrowheads="1"/>
          </p:cNvSpPr>
          <p:nvPr/>
        </p:nvSpPr>
        <p:spPr bwMode="auto">
          <a:xfrm>
            <a:off x="3810000" y="5214915"/>
            <a:ext cx="576263" cy="576263"/>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S42</a:t>
            </a:r>
          </a:p>
          <a:p>
            <a:pPr algn="ctr">
              <a:lnSpc>
                <a:spcPct val="90000"/>
              </a:lnSpc>
            </a:pPr>
            <a:r>
              <a:rPr lang="ja-JP" altLang="en-US" sz="600">
                <a:latin typeface="平成角ゴシック" charset="-128"/>
                <a:ea typeface="平成角ゴシック" charset="-128"/>
              </a:rPr>
              <a:t>兵庫、広島</a:t>
            </a:r>
          </a:p>
          <a:p>
            <a:pPr algn="ctr">
              <a:lnSpc>
                <a:spcPct val="90000"/>
              </a:lnSpc>
            </a:pPr>
            <a:r>
              <a:rPr lang="ja-JP" altLang="en-US" sz="600">
                <a:latin typeface="平成角ゴシック" charset="-128"/>
                <a:ea typeface="平成角ゴシック" charset="-128"/>
              </a:rPr>
              <a:t>で豪雨災害</a:t>
            </a:r>
          </a:p>
        </p:txBody>
      </p:sp>
      <p:grpSp>
        <p:nvGrpSpPr>
          <p:cNvPr id="93" name="Group 207"/>
          <p:cNvGrpSpPr>
            <a:grpSpLocks/>
          </p:cNvGrpSpPr>
          <p:nvPr/>
        </p:nvGrpSpPr>
        <p:grpSpPr bwMode="auto">
          <a:xfrm>
            <a:off x="4267200" y="6053115"/>
            <a:ext cx="533400" cy="90488"/>
            <a:chOff x="2688" y="3888"/>
            <a:chExt cx="336" cy="57"/>
          </a:xfrm>
        </p:grpSpPr>
        <p:sp>
          <p:nvSpPr>
            <p:cNvPr id="212" name="Line 208"/>
            <p:cNvSpPr>
              <a:spLocks noChangeShapeType="1"/>
            </p:cNvSpPr>
            <p:nvPr/>
          </p:nvSpPr>
          <p:spPr bwMode="auto">
            <a:xfrm>
              <a:off x="2688" y="3917"/>
              <a:ext cx="336" cy="0"/>
            </a:xfrm>
            <a:prstGeom prst="line">
              <a:avLst/>
            </a:prstGeom>
            <a:noFill/>
            <a:ln w="9525">
              <a:solidFill>
                <a:schemeClr val="tx1"/>
              </a:solidFill>
              <a:round/>
              <a:headEnd/>
              <a:tailEnd type="none" w="med" len="lg"/>
            </a:ln>
          </p:spPr>
          <p:txBody>
            <a:bodyPr wrap="none" anchor="ctr"/>
            <a:lstStyle/>
            <a:p>
              <a:endParaRPr lang="ja-JP" altLang="en-US"/>
            </a:p>
          </p:txBody>
        </p:sp>
        <p:sp>
          <p:nvSpPr>
            <p:cNvPr id="213" name="AutoShape 209"/>
            <p:cNvSpPr>
              <a:spLocks noChangeArrowheads="1"/>
            </p:cNvSpPr>
            <p:nvPr/>
          </p:nvSpPr>
          <p:spPr bwMode="auto">
            <a:xfrm rot="5400000">
              <a:off x="2949" y="3871"/>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214" name="Oval 210"/>
          <p:cNvSpPr>
            <a:spLocks noChangeArrowheads="1"/>
          </p:cNvSpPr>
          <p:nvPr/>
        </p:nvSpPr>
        <p:spPr bwMode="auto">
          <a:xfrm>
            <a:off x="3238500" y="5900715"/>
            <a:ext cx="1042988" cy="431800"/>
          </a:xfrm>
          <a:prstGeom prst="ellipse">
            <a:avLst/>
          </a:prstGeom>
          <a:solidFill>
            <a:schemeClr val="bg1"/>
          </a:solidFill>
          <a:ln w="9525">
            <a:solidFill>
              <a:schemeClr val="tx1"/>
            </a:solidFill>
            <a:round/>
            <a:headEnd/>
            <a:tailEnd/>
          </a:ln>
        </p:spPr>
        <p:txBody>
          <a:bodyPr wrap="none" anchor="ctr"/>
          <a:lstStyle/>
          <a:p>
            <a:pPr>
              <a:lnSpc>
                <a:spcPct val="90000"/>
              </a:lnSpc>
            </a:pPr>
            <a:r>
              <a:rPr lang="en-US" altLang="ja-JP" sz="600">
                <a:latin typeface="平成角ゴシック" charset="-128"/>
                <a:ea typeface="平成角ゴシック" charset="-128"/>
              </a:rPr>
              <a:t>S47 </a:t>
            </a:r>
            <a:r>
              <a:rPr lang="ja-JP" altLang="en-US" sz="600">
                <a:latin typeface="平成角ゴシック" charset="-128"/>
                <a:ea typeface="平成角ゴシック" charset="-128"/>
              </a:rPr>
              <a:t>鹿児島桜島噴火</a:t>
            </a:r>
          </a:p>
          <a:p>
            <a:pPr>
              <a:lnSpc>
                <a:spcPct val="90000"/>
              </a:lnSpc>
            </a:pPr>
            <a:r>
              <a:rPr lang="en-US" altLang="ja-JP" sz="600">
                <a:latin typeface="平成角ゴシック" charset="-128"/>
                <a:ea typeface="平成角ゴシック" charset="-128"/>
              </a:rPr>
              <a:t>S48 </a:t>
            </a:r>
            <a:r>
              <a:rPr lang="ja-JP" altLang="en-US" sz="600">
                <a:latin typeface="平成角ゴシック" charset="-128"/>
                <a:ea typeface="平成角ゴシック" charset="-128"/>
              </a:rPr>
              <a:t>浅間山噴火</a:t>
            </a:r>
          </a:p>
        </p:txBody>
      </p:sp>
      <p:grpSp>
        <p:nvGrpSpPr>
          <p:cNvPr id="98" name="Group 211"/>
          <p:cNvGrpSpPr>
            <a:grpSpLocks/>
          </p:cNvGrpSpPr>
          <p:nvPr/>
        </p:nvGrpSpPr>
        <p:grpSpPr bwMode="auto">
          <a:xfrm>
            <a:off x="7772400" y="5443515"/>
            <a:ext cx="409575" cy="90488"/>
            <a:chOff x="4896" y="3504"/>
            <a:chExt cx="258" cy="57"/>
          </a:xfrm>
        </p:grpSpPr>
        <p:sp>
          <p:nvSpPr>
            <p:cNvPr id="216" name="Line 212"/>
            <p:cNvSpPr>
              <a:spLocks noChangeShapeType="1"/>
            </p:cNvSpPr>
            <p:nvPr/>
          </p:nvSpPr>
          <p:spPr bwMode="auto">
            <a:xfrm>
              <a:off x="4896" y="3533"/>
              <a:ext cx="258" cy="0"/>
            </a:xfrm>
            <a:prstGeom prst="line">
              <a:avLst/>
            </a:prstGeom>
            <a:noFill/>
            <a:ln w="9525">
              <a:solidFill>
                <a:schemeClr val="tx1"/>
              </a:solidFill>
              <a:round/>
              <a:headEnd/>
              <a:tailEnd type="none" w="med" len="lg"/>
            </a:ln>
          </p:spPr>
          <p:txBody>
            <a:bodyPr wrap="none" anchor="ctr"/>
            <a:lstStyle/>
            <a:p>
              <a:endParaRPr lang="ja-JP" altLang="en-US"/>
            </a:p>
          </p:txBody>
        </p:sp>
        <p:sp>
          <p:nvSpPr>
            <p:cNvPr id="217" name="AutoShape 213"/>
            <p:cNvSpPr>
              <a:spLocks noChangeArrowheads="1"/>
            </p:cNvSpPr>
            <p:nvPr/>
          </p:nvSpPr>
          <p:spPr bwMode="auto">
            <a:xfrm rot="5400000">
              <a:off x="5075" y="3487"/>
              <a:ext cx="57" cy="91"/>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218" name="Oval 214"/>
          <p:cNvSpPr>
            <a:spLocks noChangeArrowheads="1"/>
          </p:cNvSpPr>
          <p:nvPr/>
        </p:nvSpPr>
        <p:spPr bwMode="auto">
          <a:xfrm>
            <a:off x="7286625" y="5295878"/>
            <a:ext cx="719138" cy="395287"/>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H12</a:t>
            </a:r>
          </a:p>
          <a:p>
            <a:pPr algn="ctr">
              <a:lnSpc>
                <a:spcPct val="90000"/>
              </a:lnSpc>
            </a:pPr>
            <a:r>
              <a:rPr lang="ja-JP" altLang="en-US" sz="600">
                <a:latin typeface="平成角ゴシック" charset="-128"/>
                <a:ea typeface="平成角ゴシック" charset="-128"/>
              </a:rPr>
              <a:t>広島豪雨災害</a:t>
            </a:r>
          </a:p>
        </p:txBody>
      </p:sp>
      <p:grpSp>
        <p:nvGrpSpPr>
          <p:cNvPr id="103" name="Group 215"/>
          <p:cNvGrpSpPr>
            <a:grpSpLocks/>
          </p:cNvGrpSpPr>
          <p:nvPr/>
        </p:nvGrpSpPr>
        <p:grpSpPr bwMode="auto">
          <a:xfrm rot="600000">
            <a:off x="7718425" y="2344715"/>
            <a:ext cx="241300" cy="766763"/>
            <a:chOff x="4838" y="1542"/>
            <a:chExt cx="152" cy="483"/>
          </a:xfrm>
        </p:grpSpPr>
        <p:sp>
          <p:nvSpPr>
            <p:cNvPr id="220" name="Line 216"/>
            <p:cNvSpPr>
              <a:spLocks noChangeShapeType="1"/>
            </p:cNvSpPr>
            <p:nvPr/>
          </p:nvSpPr>
          <p:spPr bwMode="auto">
            <a:xfrm rot="3000000">
              <a:off x="4604" y="1776"/>
              <a:ext cx="483" cy="15"/>
            </a:xfrm>
            <a:prstGeom prst="line">
              <a:avLst/>
            </a:prstGeom>
            <a:noFill/>
            <a:ln w="9525">
              <a:solidFill>
                <a:schemeClr val="tx1"/>
              </a:solidFill>
              <a:round/>
              <a:headEnd/>
              <a:tailEnd type="none" w="med" len="lg"/>
            </a:ln>
          </p:spPr>
          <p:txBody>
            <a:bodyPr wrap="none" anchor="ctr"/>
            <a:lstStyle/>
            <a:p>
              <a:endParaRPr lang="ja-JP" altLang="en-US"/>
            </a:p>
          </p:txBody>
        </p:sp>
        <p:sp>
          <p:nvSpPr>
            <p:cNvPr id="221" name="AutoShape 217"/>
            <p:cNvSpPr>
              <a:spLocks noChangeArrowheads="1"/>
            </p:cNvSpPr>
            <p:nvPr/>
          </p:nvSpPr>
          <p:spPr bwMode="auto">
            <a:xfrm rot="8400000">
              <a:off x="4933" y="1882"/>
              <a:ext cx="57" cy="10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grpSp>
      <p:sp>
        <p:nvSpPr>
          <p:cNvPr id="222" name="Line 218"/>
          <p:cNvSpPr>
            <a:spLocks noChangeShapeType="1"/>
          </p:cNvSpPr>
          <p:nvPr/>
        </p:nvSpPr>
        <p:spPr bwMode="auto">
          <a:xfrm rot="17520000" flipH="1">
            <a:off x="7096125" y="1700190"/>
            <a:ext cx="1262063" cy="125413"/>
          </a:xfrm>
          <a:prstGeom prst="line">
            <a:avLst/>
          </a:prstGeom>
          <a:noFill/>
          <a:ln w="9525">
            <a:solidFill>
              <a:schemeClr val="tx1"/>
            </a:solidFill>
            <a:round/>
            <a:headEnd/>
            <a:tailEnd type="none" w="med" len="lg"/>
          </a:ln>
        </p:spPr>
        <p:txBody>
          <a:bodyPr wrap="none" anchor="ctr"/>
          <a:lstStyle/>
          <a:p>
            <a:endParaRPr lang="ja-JP" altLang="en-US"/>
          </a:p>
        </p:txBody>
      </p:sp>
      <p:sp>
        <p:nvSpPr>
          <p:cNvPr id="223" name="AutoShape 219"/>
          <p:cNvSpPr>
            <a:spLocks noChangeArrowheads="1"/>
          </p:cNvSpPr>
          <p:nvPr/>
        </p:nvSpPr>
        <p:spPr bwMode="auto">
          <a:xfrm rot="1320000">
            <a:off x="7835900" y="1152503"/>
            <a:ext cx="90488" cy="1444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p>
        </p:txBody>
      </p:sp>
      <p:sp>
        <p:nvSpPr>
          <p:cNvPr id="224" name="Oval 220"/>
          <p:cNvSpPr>
            <a:spLocks noChangeArrowheads="1"/>
          </p:cNvSpPr>
          <p:nvPr/>
        </p:nvSpPr>
        <p:spPr bwMode="auto">
          <a:xfrm>
            <a:off x="6858000" y="2128815"/>
            <a:ext cx="719138" cy="468313"/>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H7</a:t>
            </a:r>
            <a:r>
              <a:rPr lang="ja-JP" altLang="en-US" sz="600">
                <a:latin typeface="平成角ゴシック" charset="-128"/>
                <a:ea typeface="平成角ゴシック" charset="-128"/>
              </a:rPr>
              <a:t>（</a:t>
            </a:r>
            <a:r>
              <a:rPr lang="en-US" altLang="ja-JP" sz="600">
                <a:latin typeface="平成角ゴシック" charset="-128"/>
                <a:ea typeface="平成角ゴシック" charset="-128"/>
              </a:rPr>
              <a:t>1995</a:t>
            </a:r>
            <a:r>
              <a:rPr lang="ja-JP" altLang="en-US" sz="600">
                <a:latin typeface="平成角ゴシック" charset="-128"/>
                <a:ea typeface="平成角ゴシック" charset="-128"/>
              </a:rPr>
              <a:t>）</a:t>
            </a:r>
          </a:p>
          <a:p>
            <a:pPr algn="ctr">
              <a:lnSpc>
                <a:spcPct val="90000"/>
              </a:lnSpc>
            </a:pPr>
            <a:r>
              <a:rPr lang="ja-JP" altLang="en-US" sz="600">
                <a:latin typeface="平成角ゴシック" charset="-128"/>
                <a:ea typeface="平成角ゴシック" charset="-128"/>
              </a:rPr>
              <a:t>阪神・</a:t>
            </a:r>
          </a:p>
          <a:p>
            <a:pPr algn="ctr">
              <a:lnSpc>
                <a:spcPct val="90000"/>
              </a:lnSpc>
            </a:pPr>
            <a:r>
              <a:rPr lang="ja-JP" altLang="en-US" sz="600">
                <a:latin typeface="平成角ゴシック" charset="-128"/>
                <a:ea typeface="平成角ゴシック" charset="-128"/>
              </a:rPr>
              <a:t>淡路大震災</a:t>
            </a:r>
          </a:p>
        </p:txBody>
      </p:sp>
      <p:sp>
        <p:nvSpPr>
          <p:cNvPr id="225" name="Line 221"/>
          <p:cNvSpPr>
            <a:spLocks noChangeShapeType="1"/>
          </p:cNvSpPr>
          <p:nvPr/>
        </p:nvSpPr>
        <p:spPr bwMode="auto">
          <a:xfrm>
            <a:off x="3048000" y="5519715"/>
            <a:ext cx="152400" cy="0"/>
          </a:xfrm>
          <a:prstGeom prst="line">
            <a:avLst/>
          </a:prstGeom>
          <a:noFill/>
          <a:ln w="9525">
            <a:solidFill>
              <a:schemeClr val="tx1"/>
            </a:solidFill>
            <a:round/>
            <a:headEnd/>
            <a:tailEnd/>
          </a:ln>
        </p:spPr>
        <p:txBody>
          <a:bodyPr wrap="none" anchor="ctr"/>
          <a:lstStyle/>
          <a:p>
            <a:endParaRPr lang="ja-JP" altLang="en-US"/>
          </a:p>
        </p:txBody>
      </p:sp>
      <p:sp>
        <p:nvSpPr>
          <p:cNvPr id="226" name="Oval 222"/>
          <p:cNvSpPr>
            <a:spLocks noChangeArrowheads="1"/>
          </p:cNvSpPr>
          <p:nvPr/>
        </p:nvSpPr>
        <p:spPr bwMode="auto">
          <a:xfrm>
            <a:off x="2482850" y="5245078"/>
            <a:ext cx="611188" cy="503237"/>
          </a:xfrm>
          <a:prstGeom prst="ellipse">
            <a:avLst/>
          </a:prstGeom>
          <a:solidFill>
            <a:schemeClr val="bg1"/>
          </a:solidFill>
          <a:ln w="9525">
            <a:solidFill>
              <a:schemeClr val="tx1"/>
            </a:solidFill>
            <a:round/>
            <a:headEnd/>
            <a:tailEnd/>
          </a:ln>
        </p:spPr>
        <p:txBody>
          <a:bodyPr wrap="none" anchor="ctr"/>
          <a:lstStyle/>
          <a:p>
            <a:pPr algn="ctr">
              <a:lnSpc>
                <a:spcPct val="90000"/>
              </a:lnSpc>
            </a:pPr>
            <a:r>
              <a:rPr lang="en-US" altLang="ja-JP" sz="600">
                <a:latin typeface="平成角ゴシック" charset="-128"/>
                <a:ea typeface="平成角ゴシック" charset="-128"/>
              </a:rPr>
              <a:t>S32</a:t>
            </a:r>
          </a:p>
          <a:p>
            <a:pPr algn="ctr">
              <a:lnSpc>
                <a:spcPct val="90000"/>
              </a:lnSpc>
            </a:pPr>
            <a:r>
              <a:rPr lang="ja-JP" altLang="en-US" sz="600">
                <a:latin typeface="平成角ゴシック" charset="-128"/>
                <a:ea typeface="平成角ゴシック" charset="-128"/>
              </a:rPr>
              <a:t>諫早豪雨</a:t>
            </a:r>
          </a:p>
          <a:p>
            <a:pPr algn="ctr">
              <a:lnSpc>
                <a:spcPct val="90000"/>
              </a:lnSpc>
            </a:pPr>
            <a:r>
              <a:rPr lang="ja-JP" altLang="en-US" sz="600">
                <a:latin typeface="平成角ゴシック" charset="-128"/>
                <a:ea typeface="平成角ゴシック" charset="-128"/>
              </a:rPr>
              <a:t>災害</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roup 3"/>
          <p:cNvGraphicFramePr>
            <a:graphicFrameLocks/>
          </p:cNvGraphicFramePr>
          <p:nvPr/>
        </p:nvGraphicFramePr>
        <p:xfrm>
          <a:off x="214282" y="188640"/>
          <a:ext cx="8786843" cy="6480719"/>
        </p:xfrm>
        <a:graphic>
          <a:graphicData uri="http://schemas.openxmlformats.org/drawingml/2006/table">
            <a:tbl>
              <a:tblPr/>
              <a:tblGrid>
                <a:gridCol w="1002008"/>
                <a:gridCol w="1926939"/>
                <a:gridCol w="5857896"/>
              </a:tblGrid>
              <a:tr h="71818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災害前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災害後</a:t>
                      </a: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応急対策</a:t>
                      </a: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災害復旧</a:t>
                      </a: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災害復興</a:t>
                      </a:r>
                      <a:r>
                        <a:rPr kumimoji="1" lang="en-US" altLang="ja-JP" sz="1400" b="1" i="0" u="none" strike="noStrike" cap="none" normalizeH="0" baseline="0" dirty="0" smtClean="0">
                          <a:ln>
                            <a:noFill/>
                          </a:ln>
                          <a:solidFill>
                            <a:schemeClr val="tx1"/>
                          </a:solidFill>
                          <a:effectLst/>
                          <a:latin typeface="Arial" charset="0"/>
                          <a:ea typeface="ＭＳ Ｐゴシック" pitchFamily="50" charset="-128"/>
                        </a:rPr>
                        <a:t>〕</a:t>
                      </a:r>
                      <a:endParaRPr kumimoji="1" lang="ja-JP" altLang="en-US" sz="14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8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基本法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106664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応急対応</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160326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100" b="1" i="0" u="none" strike="noStrike" cap="none" normalizeH="0" baseline="0" dirty="0" smtClean="0">
                          <a:ln>
                            <a:noFill/>
                          </a:ln>
                          <a:solidFill>
                            <a:schemeClr val="tx1"/>
                          </a:solidFill>
                          <a:effectLst/>
                          <a:latin typeface="Arial" charset="0"/>
                          <a:ea typeface="ＭＳ Ｐゴシック" pitchFamily="50" charset="-128"/>
                        </a:rPr>
                        <a:t>（公共）</a:t>
                      </a:r>
                      <a:endParaRPr kumimoji="1" lang="en-US" altLang="ja-JP" sz="11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都市再建</a:t>
                      </a: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100" b="1" i="0" u="none" strike="noStrike" cap="none" normalizeH="0" baseline="0" dirty="0" smtClean="0">
                          <a:ln>
                            <a:noFill/>
                          </a:ln>
                          <a:solidFill>
                            <a:schemeClr val="tx1"/>
                          </a:solidFill>
                          <a:effectLst/>
                          <a:latin typeface="Arial" charset="0"/>
                          <a:ea typeface="ＭＳ Ｐゴシック" pitchFamily="50" charset="-128"/>
                        </a:rPr>
                        <a:t>（民間）</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106423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経済再建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1116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生活再建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 name="Oval 38"/>
          <p:cNvSpPr>
            <a:spLocks noChangeArrowheads="1"/>
          </p:cNvSpPr>
          <p:nvPr/>
        </p:nvSpPr>
        <p:spPr bwMode="auto">
          <a:xfrm>
            <a:off x="1500166" y="1016560"/>
            <a:ext cx="1463682" cy="5214974"/>
          </a:xfrm>
          <a:prstGeom prst="ellipse">
            <a:avLst/>
          </a:prstGeom>
          <a:solidFill>
            <a:schemeClr val="bg1"/>
          </a:solidFill>
          <a:ln w="31750">
            <a:solidFill>
              <a:srgbClr val="FF0000"/>
            </a:solidFill>
            <a:prstDash val="sysDash"/>
            <a:round/>
            <a:headEnd/>
            <a:tailEnd/>
          </a:ln>
        </p:spPr>
        <p:txBody>
          <a:bodyPr vert="horz" wrap="square">
            <a:noAutofit/>
          </a:bodyPr>
          <a:lstStyle/>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r>
              <a:rPr lang="ja-JP" altLang="en-US" sz="1200" b="1" dirty="0" smtClean="0"/>
              <a:t>計画　　　　　マニュアル</a:t>
            </a:r>
            <a:r>
              <a:rPr lang="en-US" altLang="ja-JP" sz="1200" b="1" dirty="0" smtClean="0"/>
              <a:t>BCP</a:t>
            </a:r>
            <a:r>
              <a:rPr lang="ja-JP" altLang="en-US" sz="1200" b="1" dirty="0" smtClean="0"/>
              <a:t>　　　　　等の整備</a:t>
            </a:r>
            <a:endParaRPr lang="ja-JP" altLang="en-US" sz="1200" b="1" dirty="0"/>
          </a:p>
        </p:txBody>
      </p:sp>
      <p:sp>
        <p:nvSpPr>
          <p:cNvPr id="25" name="Oval 38"/>
          <p:cNvSpPr>
            <a:spLocks noChangeArrowheads="1"/>
          </p:cNvSpPr>
          <p:nvPr/>
        </p:nvSpPr>
        <p:spPr bwMode="auto">
          <a:xfrm>
            <a:off x="3760378" y="1159435"/>
            <a:ext cx="2097506" cy="4970652"/>
          </a:xfrm>
          <a:prstGeom prst="ellipse">
            <a:avLst/>
          </a:prstGeom>
          <a:solidFill>
            <a:schemeClr val="bg1"/>
          </a:solidFill>
          <a:ln w="31750">
            <a:solidFill>
              <a:srgbClr val="FF0000"/>
            </a:solidFill>
            <a:prstDash val="sysDash"/>
            <a:round/>
            <a:headEnd/>
            <a:tailEnd/>
          </a:ln>
        </p:spPr>
        <p:txBody>
          <a:bodyPr vert="eaVert" wrap="square">
            <a:noAutofit/>
          </a:bodyPr>
          <a:lstStyle/>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endParaRPr lang="en-US" altLang="ja-JP" sz="1200" dirty="0" smtClean="0"/>
          </a:p>
          <a:p>
            <a:pPr algn="ctr">
              <a:spcBef>
                <a:spcPct val="50000"/>
              </a:spcBef>
            </a:pPr>
            <a:r>
              <a:rPr lang="ja-JP" altLang="en-US" sz="1200" b="1" dirty="0" smtClean="0"/>
              <a:t>東日本大震災特有の</a:t>
            </a:r>
            <a:endParaRPr lang="en-US" altLang="ja-JP" sz="1200" b="1" dirty="0" smtClean="0"/>
          </a:p>
          <a:p>
            <a:pPr algn="ctr">
              <a:spcBef>
                <a:spcPct val="50000"/>
              </a:spcBef>
            </a:pPr>
            <a:r>
              <a:rPr lang="ja-JP" altLang="en-US" sz="1200" b="1" dirty="0" smtClean="0"/>
              <a:t>各種対策</a:t>
            </a:r>
            <a:endParaRPr lang="ja-JP" altLang="en-US" sz="1200" b="1" dirty="0"/>
          </a:p>
        </p:txBody>
      </p:sp>
      <p:sp>
        <p:nvSpPr>
          <p:cNvPr id="19" name="AutoShape 40"/>
          <p:cNvSpPr>
            <a:spLocks noChangeArrowheads="1"/>
          </p:cNvSpPr>
          <p:nvPr/>
        </p:nvSpPr>
        <p:spPr bwMode="auto">
          <a:xfrm>
            <a:off x="5228693" y="4581128"/>
            <a:ext cx="3267607" cy="2016224"/>
          </a:xfrm>
          <a:prstGeom prst="roundRect">
            <a:avLst>
              <a:gd name="adj" fmla="val 16667"/>
            </a:avLst>
          </a:prstGeom>
          <a:solidFill>
            <a:schemeClr val="bg1"/>
          </a:solidFill>
          <a:ln w="9525">
            <a:solidFill>
              <a:schemeClr val="tx1"/>
            </a:solidFill>
            <a:round/>
            <a:headEnd/>
            <a:tailEnd/>
          </a:ln>
        </p:spPr>
        <p:txBody>
          <a:bodyPr wrap="square">
            <a:noAutofit/>
          </a:bodyPr>
          <a:lstStyle/>
          <a:p>
            <a:pPr>
              <a:spcBef>
                <a:spcPct val="50000"/>
              </a:spcBef>
            </a:pPr>
            <a:r>
              <a:rPr lang="ja-JP" altLang="en-US" sz="1200" dirty="0" smtClean="0"/>
              <a:t>各種</a:t>
            </a:r>
            <a:r>
              <a:rPr lang="ja-JP" altLang="en-US" sz="1200" dirty="0"/>
              <a:t>公庫・保険・補償法</a:t>
            </a:r>
          </a:p>
        </p:txBody>
      </p:sp>
      <p:sp>
        <p:nvSpPr>
          <p:cNvPr id="8" name="AutoShape 39"/>
          <p:cNvSpPr>
            <a:spLocks noChangeArrowheads="1"/>
          </p:cNvSpPr>
          <p:nvPr/>
        </p:nvSpPr>
        <p:spPr bwMode="auto">
          <a:xfrm>
            <a:off x="1428728" y="1373749"/>
            <a:ext cx="3670300" cy="306388"/>
          </a:xfrm>
          <a:prstGeom prst="roundRect">
            <a:avLst>
              <a:gd name="adj" fmla="val 16667"/>
            </a:avLst>
          </a:prstGeom>
          <a:solidFill>
            <a:schemeClr val="bg1"/>
          </a:solidFill>
          <a:ln w="9525">
            <a:solidFill>
              <a:schemeClr val="tx1"/>
            </a:solidFill>
            <a:round/>
            <a:headEnd/>
            <a:tailEnd/>
          </a:ln>
        </p:spPr>
        <p:txBody>
          <a:bodyPr wrap="square">
            <a:spAutoFit/>
          </a:bodyPr>
          <a:lstStyle/>
          <a:p>
            <a:pPr algn="ctr">
              <a:spcBef>
                <a:spcPct val="50000"/>
              </a:spcBef>
            </a:pPr>
            <a:r>
              <a:rPr lang="ja-JP" altLang="en-US" sz="1200" dirty="0"/>
              <a:t>大規模地震対策特別措置法　など</a:t>
            </a:r>
          </a:p>
        </p:txBody>
      </p:sp>
      <p:sp>
        <p:nvSpPr>
          <p:cNvPr id="9" name="AutoShape 39"/>
          <p:cNvSpPr>
            <a:spLocks noChangeArrowheads="1"/>
          </p:cNvSpPr>
          <p:nvPr/>
        </p:nvSpPr>
        <p:spPr bwMode="auto">
          <a:xfrm>
            <a:off x="1428729" y="1016559"/>
            <a:ext cx="6280990" cy="306388"/>
          </a:xfrm>
          <a:prstGeom prst="roundRect">
            <a:avLst>
              <a:gd name="adj" fmla="val 16667"/>
            </a:avLst>
          </a:prstGeom>
          <a:solidFill>
            <a:schemeClr val="bg1"/>
          </a:solidFill>
          <a:ln w="9525">
            <a:solidFill>
              <a:schemeClr val="tx1"/>
            </a:solidFill>
            <a:round/>
            <a:headEnd/>
            <a:tailEnd/>
          </a:ln>
        </p:spPr>
        <p:txBody>
          <a:bodyPr wrap="square">
            <a:spAutoFit/>
          </a:bodyPr>
          <a:lstStyle/>
          <a:p>
            <a:pPr algn="ctr">
              <a:spcBef>
                <a:spcPct val="50000"/>
              </a:spcBef>
            </a:pPr>
            <a:r>
              <a:rPr lang="ja-JP" altLang="en-US" sz="1200" dirty="0" smtClean="0"/>
              <a:t>災害対策基本法</a:t>
            </a:r>
            <a:endParaRPr lang="ja-JP" altLang="en-US" sz="1200" dirty="0"/>
          </a:p>
        </p:txBody>
      </p:sp>
      <p:sp>
        <p:nvSpPr>
          <p:cNvPr id="10" name="AutoShape 39"/>
          <p:cNvSpPr>
            <a:spLocks noChangeArrowheads="1"/>
          </p:cNvSpPr>
          <p:nvPr/>
        </p:nvSpPr>
        <p:spPr bwMode="auto">
          <a:xfrm>
            <a:off x="2857488" y="1781741"/>
            <a:ext cx="3071834"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lgn="ctr">
              <a:spcBef>
                <a:spcPct val="50000"/>
              </a:spcBef>
            </a:pPr>
            <a:r>
              <a:rPr lang="ja-JP" altLang="en-US" sz="1200" dirty="0" smtClean="0"/>
              <a:t>警察法　消防法　自衛隊法　水防法　など</a:t>
            </a:r>
            <a:endParaRPr lang="ja-JP" altLang="en-US" sz="1200" dirty="0"/>
          </a:p>
        </p:txBody>
      </p:sp>
      <p:sp>
        <p:nvSpPr>
          <p:cNvPr id="11" name="AutoShape 41"/>
          <p:cNvSpPr>
            <a:spLocks noChangeArrowheads="1"/>
          </p:cNvSpPr>
          <p:nvPr/>
        </p:nvSpPr>
        <p:spPr bwMode="auto">
          <a:xfrm>
            <a:off x="2071670" y="2210369"/>
            <a:ext cx="1231900" cy="513191"/>
          </a:xfrm>
          <a:prstGeom prst="roundRect">
            <a:avLst>
              <a:gd name="adj" fmla="val 16667"/>
            </a:avLst>
          </a:prstGeom>
          <a:solidFill>
            <a:schemeClr val="bg1"/>
          </a:solidFill>
          <a:ln w="9525">
            <a:solidFill>
              <a:schemeClr val="tx1"/>
            </a:solidFill>
            <a:round/>
            <a:headEnd/>
            <a:tailEnd/>
          </a:ln>
        </p:spPr>
        <p:txBody>
          <a:bodyPr wrap="square" lIns="90000" tIns="46800" rIns="90000" bIns="46800">
            <a:spAutoFit/>
          </a:bodyPr>
          <a:lstStyle/>
          <a:p>
            <a:pPr algn="ctr">
              <a:spcBef>
                <a:spcPct val="50000"/>
              </a:spcBef>
            </a:pPr>
            <a:r>
              <a:rPr lang="ja-JP" altLang="en-US" sz="1200" dirty="0"/>
              <a:t>海岸法（津波</a:t>
            </a:r>
            <a:r>
              <a:rPr lang="ja-JP" altLang="en-US" sz="1200" dirty="0" smtClean="0"/>
              <a:t>）河川法</a:t>
            </a:r>
            <a:endParaRPr lang="ja-JP" altLang="en-US" sz="1200" dirty="0"/>
          </a:p>
        </p:txBody>
      </p:sp>
      <p:sp>
        <p:nvSpPr>
          <p:cNvPr id="12" name="AutoShape 36"/>
          <p:cNvSpPr>
            <a:spLocks noChangeArrowheads="1"/>
          </p:cNvSpPr>
          <p:nvPr/>
        </p:nvSpPr>
        <p:spPr bwMode="auto">
          <a:xfrm>
            <a:off x="1428728" y="2802509"/>
            <a:ext cx="1228725" cy="508000"/>
          </a:xfrm>
          <a:prstGeom prst="roundRect">
            <a:avLst>
              <a:gd name="adj" fmla="val 16667"/>
            </a:avLst>
          </a:prstGeom>
          <a:solidFill>
            <a:schemeClr val="bg1"/>
          </a:solidFill>
          <a:ln w="9525">
            <a:solidFill>
              <a:schemeClr val="tx1"/>
            </a:solidFill>
            <a:round/>
            <a:headEnd/>
            <a:tailEnd/>
          </a:ln>
        </p:spPr>
        <p:txBody>
          <a:bodyPr>
            <a:spAutoFit/>
          </a:bodyPr>
          <a:lstStyle/>
          <a:p>
            <a:pPr>
              <a:spcBef>
                <a:spcPct val="50000"/>
              </a:spcBef>
            </a:pPr>
            <a:r>
              <a:rPr lang="ja-JP" altLang="en-US" sz="1200" dirty="0"/>
              <a:t>地震防災対策特別措置法</a:t>
            </a:r>
          </a:p>
        </p:txBody>
      </p:sp>
      <p:sp>
        <p:nvSpPr>
          <p:cNvPr id="13" name="AutoShape 43"/>
          <p:cNvSpPr>
            <a:spLocks noChangeArrowheads="1"/>
          </p:cNvSpPr>
          <p:nvPr/>
        </p:nvSpPr>
        <p:spPr bwMode="auto">
          <a:xfrm>
            <a:off x="1428728" y="3377184"/>
            <a:ext cx="1141412" cy="306387"/>
          </a:xfrm>
          <a:prstGeom prst="roundRect">
            <a:avLst>
              <a:gd name="adj" fmla="val 16667"/>
            </a:avLst>
          </a:prstGeom>
          <a:solidFill>
            <a:schemeClr val="bg1"/>
          </a:solidFill>
          <a:ln w="9525">
            <a:solidFill>
              <a:schemeClr val="tx1"/>
            </a:solidFill>
            <a:round/>
            <a:headEnd/>
            <a:tailEnd/>
          </a:ln>
        </p:spPr>
        <p:txBody>
          <a:bodyPr>
            <a:spAutoFit/>
          </a:bodyPr>
          <a:lstStyle/>
          <a:p>
            <a:pPr>
              <a:spcBef>
                <a:spcPct val="50000"/>
              </a:spcBef>
            </a:pPr>
            <a:r>
              <a:rPr lang="ja-JP" altLang="en-US" sz="1200"/>
              <a:t>地震財特法</a:t>
            </a:r>
          </a:p>
        </p:txBody>
      </p:sp>
      <p:sp>
        <p:nvSpPr>
          <p:cNvPr id="18" name="AutoShape 34"/>
          <p:cNvSpPr>
            <a:spLocks noChangeArrowheads="1"/>
          </p:cNvSpPr>
          <p:nvPr/>
        </p:nvSpPr>
        <p:spPr bwMode="auto">
          <a:xfrm>
            <a:off x="5266794" y="5687464"/>
            <a:ext cx="3267606" cy="919401"/>
          </a:xfrm>
          <a:prstGeom prst="roundRect">
            <a:avLst>
              <a:gd name="adj" fmla="val 16667"/>
            </a:avLst>
          </a:prstGeom>
          <a:solidFill>
            <a:schemeClr val="bg1"/>
          </a:solidFill>
          <a:ln w="9525">
            <a:solidFill>
              <a:schemeClr val="tx1"/>
            </a:solidFill>
            <a:round/>
            <a:headEnd/>
            <a:tailEnd/>
          </a:ln>
        </p:spPr>
        <p:txBody>
          <a:bodyPr wrap="square">
            <a:spAutoFit/>
          </a:bodyPr>
          <a:lstStyle/>
          <a:p>
            <a:pPr>
              <a:spcBef>
                <a:spcPct val="50000"/>
              </a:spcBef>
            </a:pPr>
            <a:r>
              <a:rPr lang="ja-JP" altLang="en-US" sz="1200" dirty="0"/>
              <a:t>災害弔慰金等法</a:t>
            </a:r>
          </a:p>
          <a:p>
            <a:pPr>
              <a:spcBef>
                <a:spcPct val="50000"/>
              </a:spcBef>
            </a:pPr>
            <a:r>
              <a:rPr lang="ja-JP" altLang="en-US" sz="1200" dirty="0"/>
              <a:t>被災者生活再建</a:t>
            </a:r>
            <a:r>
              <a:rPr lang="ja-JP" altLang="en-US" sz="1200" dirty="0" smtClean="0"/>
              <a:t>支援法</a:t>
            </a:r>
            <a:endParaRPr lang="en-US" altLang="ja-JP" sz="1200" dirty="0" smtClean="0"/>
          </a:p>
          <a:p>
            <a:pPr>
              <a:spcBef>
                <a:spcPct val="50000"/>
              </a:spcBef>
            </a:pPr>
            <a:r>
              <a:rPr lang="ja-JP" altLang="en-US" sz="1200" dirty="0" smtClean="0"/>
              <a:t>社会福祉・医療関連法</a:t>
            </a:r>
            <a:endParaRPr lang="ja-JP" altLang="en-US" sz="1200" dirty="0"/>
          </a:p>
        </p:txBody>
      </p:sp>
      <p:sp>
        <p:nvSpPr>
          <p:cNvPr id="22" name="AutoShape 37"/>
          <p:cNvSpPr>
            <a:spLocks noChangeArrowheads="1"/>
          </p:cNvSpPr>
          <p:nvPr/>
        </p:nvSpPr>
        <p:spPr bwMode="auto">
          <a:xfrm>
            <a:off x="1428730" y="4077072"/>
            <a:ext cx="1357320"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spcBef>
                <a:spcPct val="50000"/>
              </a:spcBef>
            </a:pPr>
            <a:r>
              <a:rPr lang="ja-JP" altLang="en-US" sz="1200" dirty="0"/>
              <a:t>耐震改修促進法</a:t>
            </a:r>
          </a:p>
        </p:txBody>
      </p:sp>
      <p:sp>
        <p:nvSpPr>
          <p:cNvPr id="23" name="AutoShape 42"/>
          <p:cNvSpPr>
            <a:spLocks noChangeArrowheads="1"/>
          </p:cNvSpPr>
          <p:nvPr/>
        </p:nvSpPr>
        <p:spPr bwMode="auto">
          <a:xfrm>
            <a:off x="1428728" y="3717032"/>
            <a:ext cx="1643074"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spcBef>
                <a:spcPct val="50000"/>
              </a:spcBef>
            </a:pPr>
            <a:r>
              <a:rPr lang="ja-JP" altLang="en-US" sz="1200" dirty="0"/>
              <a:t>密集市街地</a:t>
            </a:r>
            <a:r>
              <a:rPr lang="ja-JP" altLang="en-US" sz="1200" dirty="0" smtClean="0"/>
              <a:t>整備法</a:t>
            </a:r>
            <a:endParaRPr lang="ja-JP" altLang="en-US" sz="1200" dirty="0"/>
          </a:p>
        </p:txBody>
      </p:sp>
      <p:sp>
        <p:nvSpPr>
          <p:cNvPr id="24" name="AutoShape 37"/>
          <p:cNvSpPr>
            <a:spLocks noChangeArrowheads="1"/>
          </p:cNvSpPr>
          <p:nvPr/>
        </p:nvSpPr>
        <p:spPr bwMode="auto">
          <a:xfrm>
            <a:off x="4214810" y="4976306"/>
            <a:ext cx="4281490"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lgn="ctr">
              <a:spcBef>
                <a:spcPct val="50000"/>
              </a:spcBef>
            </a:pPr>
            <a:r>
              <a:rPr lang="ja-JP" altLang="en-US" sz="1200" dirty="0" smtClean="0"/>
              <a:t>債務・小切手処理　破産・会社整理　関連法</a:t>
            </a:r>
            <a:endParaRPr lang="ja-JP" altLang="en-US" sz="1200" dirty="0"/>
          </a:p>
        </p:txBody>
      </p:sp>
      <p:sp>
        <p:nvSpPr>
          <p:cNvPr id="14" name="Oval 38"/>
          <p:cNvSpPr>
            <a:spLocks noChangeArrowheads="1"/>
          </p:cNvSpPr>
          <p:nvPr/>
        </p:nvSpPr>
        <p:spPr bwMode="auto">
          <a:xfrm>
            <a:off x="2714612" y="2928934"/>
            <a:ext cx="908864" cy="1368425"/>
          </a:xfrm>
          <a:prstGeom prst="ellipse">
            <a:avLst/>
          </a:prstGeom>
          <a:solidFill>
            <a:schemeClr val="bg1"/>
          </a:solidFill>
          <a:ln w="9525">
            <a:solidFill>
              <a:schemeClr val="tx1"/>
            </a:solidFill>
            <a:round/>
            <a:headEnd/>
            <a:tailEnd/>
          </a:ln>
        </p:spPr>
        <p:txBody>
          <a:bodyPr vert="eaVert" wrap="square">
            <a:spAutoFit/>
          </a:bodyPr>
          <a:lstStyle/>
          <a:p>
            <a:pPr algn="ctr">
              <a:spcBef>
                <a:spcPct val="50000"/>
              </a:spcBef>
            </a:pPr>
            <a:r>
              <a:rPr lang="ja-JP" altLang="en-US" sz="1200" dirty="0"/>
              <a:t>建築</a:t>
            </a:r>
            <a:r>
              <a:rPr lang="ja-JP" altLang="en-US" sz="1200" dirty="0" smtClean="0"/>
              <a:t>基準法</a:t>
            </a:r>
            <a:endParaRPr lang="en-US" altLang="ja-JP" sz="1200" dirty="0" smtClean="0"/>
          </a:p>
          <a:p>
            <a:pPr algn="ctr">
              <a:spcBef>
                <a:spcPct val="50000"/>
              </a:spcBef>
            </a:pPr>
            <a:r>
              <a:rPr lang="ja-JP" altLang="en-US" sz="1200" dirty="0" smtClean="0"/>
              <a:t>都市計画法</a:t>
            </a:r>
            <a:endParaRPr lang="ja-JP" altLang="en-US" sz="1200" dirty="0"/>
          </a:p>
        </p:txBody>
      </p:sp>
      <p:sp>
        <p:nvSpPr>
          <p:cNvPr id="20" name="AutoShape 33"/>
          <p:cNvSpPr>
            <a:spLocks noChangeArrowheads="1"/>
          </p:cNvSpPr>
          <p:nvPr/>
        </p:nvSpPr>
        <p:spPr bwMode="auto">
          <a:xfrm>
            <a:off x="3428992" y="2189733"/>
            <a:ext cx="2500330" cy="306388"/>
          </a:xfrm>
          <a:prstGeom prst="roundRect">
            <a:avLst>
              <a:gd name="adj" fmla="val 16667"/>
            </a:avLst>
          </a:prstGeom>
          <a:solidFill>
            <a:schemeClr val="bg1"/>
          </a:solidFill>
          <a:ln w="9525">
            <a:solidFill>
              <a:schemeClr val="tx1"/>
            </a:solidFill>
            <a:round/>
            <a:headEnd/>
            <a:tailEnd/>
          </a:ln>
        </p:spPr>
        <p:txBody>
          <a:bodyPr wrap="square">
            <a:spAutoFit/>
          </a:bodyPr>
          <a:lstStyle/>
          <a:p>
            <a:pPr>
              <a:spcBef>
                <a:spcPct val="50000"/>
              </a:spcBef>
            </a:pPr>
            <a:r>
              <a:rPr lang="ja-JP" altLang="en-US" sz="1200" dirty="0"/>
              <a:t>災害救助法</a:t>
            </a:r>
          </a:p>
        </p:txBody>
      </p:sp>
      <p:sp>
        <p:nvSpPr>
          <p:cNvPr id="26" name="AutoShape 37"/>
          <p:cNvSpPr>
            <a:spLocks noChangeArrowheads="1"/>
          </p:cNvSpPr>
          <p:nvPr/>
        </p:nvSpPr>
        <p:spPr bwMode="auto">
          <a:xfrm>
            <a:off x="4214810" y="5354781"/>
            <a:ext cx="4281490"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lgn="ctr">
              <a:spcBef>
                <a:spcPct val="50000"/>
              </a:spcBef>
            </a:pPr>
            <a:r>
              <a:rPr lang="ja-JP" altLang="en-US" sz="1200" dirty="0" smtClean="0"/>
              <a:t>資金調達（金融・融資）　雇用維持　関連法</a:t>
            </a:r>
            <a:endParaRPr lang="ja-JP" altLang="en-US" sz="1200" dirty="0"/>
          </a:p>
        </p:txBody>
      </p:sp>
      <p:sp>
        <p:nvSpPr>
          <p:cNvPr id="16" name="AutoShape 35"/>
          <p:cNvSpPr>
            <a:spLocks noChangeArrowheads="1"/>
          </p:cNvSpPr>
          <p:nvPr/>
        </p:nvSpPr>
        <p:spPr bwMode="auto">
          <a:xfrm>
            <a:off x="5004048" y="3140968"/>
            <a:ext cx="2780529"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spcBef>
                <a:spcPct val="50000"/>
              </a:spcBef>
            </a:pPr>
            <a:r>
              <a:rPr lang="ja-JP" altLang="en-US" sz="1200" dirty="0"/>
              <a:t>公共土木施設国庫</a:t>
            </a:r>
            <a:r>
              <a:rPr lang="ja-JP" altLang="en-US" sz="1200" dirty="0" smtClean="0"/>
              <a:t>負担法　各種整備法</a:t>
            </a:r>
            <a:endParaRPr lang="ja-JP" altLang="en-US" sz="1200" dirty="0"/>
          </a:p>
        </p:txBody>
      </p:sp>
      <p:sp>
        <p:nvSpPr>
          <p:cNvPr id="21" name="AutoShape 33"/>
          <p:cNvSpPr>
            <a:spLocks noChangeArrowheads="1"/>
          </p:cNvSpPr>
          <p:nvPr/>
        </p:nvSpPr>
        <p:spPr bwMode="auto">
          <a:xfrm>
            <a:off x="5000629" y="3482573"/>
            <a:ext cx="2780528"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spcBef>
                <a:spcPct val="50000"/>
              </a:spcBef>
            </a:pPr>
            <a:r>
              <a:rPr lang="ja-JP" altLang="en-US" sz="1200" dirty="0" smtClean="0"/>
              <a:t>激甚災害法</a:t>
            </a:r>
            <a:endParaRPr lang="ja-JP" altLang="en-US" sz="1200" dirty="0"/>
          </a:p>
        </p:txBody>
      </p:sp>
      <p:sp>
        <p:nvSpPr>
          <p:cNvPr id="27" name="AutoShape 33"/>
          <p:cNvSpPr>
            <a:spLocks noChangeArrowheads="1"/>
          </p:cNvSpPr>
          <p:nvPr/>
        </p:nvSpPr>
        <p:spPr bwMode="auto">
          <a:xfrm>
            <a:off x="5000628" y="2649275"/>
            <a:ext cx="2780528" cy="306467"/>
          </a:xfrm>
          <a:prstGeom prst="roundRect">
            <a:avLst>
              <a:gd name="adj" fmla="val 16667"/>
            </a:avLst>
          </a:prstGeom>
          <a:solidFill>
            <a:schemeClr val="bg1"/>
          </a:solidFill>
          <a:ln w="9525">
            <a:solidFill>
              <a:schemeClr val="tx1"/>
            </a:solidFill>
            <a:round/>
            <a:headEnd/>
            <a:tailEnd/>
          </a:ln>
        </p:spPr>
        <p:txBody>
          <a:bodyPr wrap="square">
            <a:spAutoFit/>
          </a:bodyPr>
          <a:lstStyle/>
          <a:p>
            <a:pPr>
              <a:spcBef>
                <a:spcPct val="50000"/>
              </a:spcBef>
            </a:pPr>
            <a:r>
              <a:rPr lang="ja-JP" altLang="en-US" sz="1200" dirty="0" smtClean="0"/>
              <a:t>インフラ関連法</a:t>
            </a:r>
            <a:endParaRPr lang="ja-JP" altLang="en-US" sz="1200" dirty="0"/>
          </a:p>
        </p:txBody>
      </p:sp>
      <p:sp>
        <p:nvSpPr>
          <p:cNvPr id="29" name="Oval 38"/>
          <p:cNvSpPr>
            <a:spLocks noChangeArrowheads="1"/>
          </p:cNvSpPr>
          <p:nvPr/>
        </p:nvSpPr>
        <p:spPr bwMode="auto">
          <a:xfrm>
            <a:off x="2714612" y="4098118"/>
            <a:ext cx="908864" cy="2259840"/>
          </a:xfrm>
          <a:prstGeom prst="ellipse">
            <a:avLst/>
          </a:prstGeom>
          <a:solidFill>
            <a:schemeClr val="bg1"/>
          </a:solidFill>
          <a:ln w="9525">
            <a:solidFill>
              <a:schemeClr val="tx1"/>
            </a:solidFill>
            <a:round/>
            <a:headEnd/>
            <a:tailEnd/>
          </a:ln>
        </p:spPr>
        <p:txBody>
          <a:bodyPr vert="eaVert" wrap="square">
            <a:spAutoFit/>
          </a:bodyPr>
          <a:lstStyle/>
          <a:p>
            <a:pPr algn="ctr">
              <a:spcBef>
                <a:spcPct val="50000"/>
              </a:spcBef>
            </a:pPr>
            <a:r>
              <a:rPr lang="ja-JP" altLang="en-US" sz="1200" dirty="0" smtClean="0"/>
              <a:t>民法を始めとする</a:t>
            </a:r>
            <a:endParaRPr lang="en-US" altLang="ja-JP" sz="1200" dirty="0" smtClean="0"/>
          </a:p>
          <a:p>
            <a:pPr algn="ctr">
              <a:spcBef>
                <a:spcPct val="50000"/>
              </a:spcBef>
            </a:pPr>
            <a:r>
              <a:rPr lang="ja-JP" altLang="en-US" sz="1200" dirty="0" smtClean="0"/>
              <a:t>私法（契約　土地利用）</a:t>
            </a:r>
            <a:endParaRPr lang="ja-JP" altLang="en-US" sz="1200" dirty="0"/>
          </a:p>
        </p:txBody>
      </p:sp>
      <p:sp>
        <p:nvSpPr>
          <p:cNvPr id="30" name="円/楕円 29"/>
          <p:cNvSpPr/>
          <p:nvPr/>
        </p:nvSpPr>
        <p:spPr bwMode="auto">
          <a:xfrm>
            <a:off x="7781156" y="3816492"/>
            <a:ext cx="1143786" cy="2415041"/>
          </a:xfrm>
          <a:prstGeom prst="ellipse">
            <a:avLst/>
          </a:prstGeom>
          <a:solidFill>
            <a:schemeClr val="bg1"/>
          </a:solidFill>
          <a:ln w="31750">
            <a:solidFill>
              <a:srgbClr val="FF0000"/>
            </a:solidFill>
            <a:prstDash val="sysDash"/>
            <a:round/>
            <a:headEnd/>
            <a:tailEnd/>
          </a:ln>
        </p:spPr>
        <p:txBody>
          <a:bodyPr vert="eaVert" wrap="square" rtlCol="0" anchor="ctr">
            <a:noAutofit/>
          </a:bodyPr>
          <a:lstStyle/>
          <a:p>
            <a:pPr algn="ctr">
              <a:spcBef>
                <a:spcPct val="50000"/>
              </a:spcBef>
            </a:pPr>
            <a:r>
              <a:rPr kumimoji="1" lang="ja-JP" altLang="en-US" sz="1200" b="1" dirty="0" smtClean="0"/>
              <a:t>真の復興</a:t>
            </a:r>
            <a:endParaRPr kumimoji="1" lang="en-US" altLang="ja-JP" sz="1200" b="1" dirty="0" smtClean="0"/>
          </a:p>
          <a:p>
            <a:pPr algn="ctr">
              <a:spcBef>
                <a:spcPct val="50000"/>
              </a:spcBef>
            </a:pPr>
            <a:r>
              <a:rPr kumimoji="1" lang="ja-JP" altLang="en-US" sz="1200" b="1" dirty="0" smtClean="0"/>
              <a:t>コミュニティー再建</a:t>
            </a:r>
            <a:endParaRPr kumimoji="1" lang="ja-JP" altLang="en-US" sz="1200" b="1" dirty="0"/>
          </a:p>
        </p:txBody>
      </p:sp>
      <p:sp>
        <p:nvSpPr>
          <p:cNvPr id="31" name="雲 30"/>
          <p:cNvSpPr/>
          <p:nvPr/>
        </p:nvSpPr>
        <p:spPr>
          <a:xfrm>
            <a:off x="5868144" y="1268760"/>
            <a:ext cx="3096344" cy="1512168"/>
          </a:xfrm>
          <a:prstGeom prst="cloud">
            <a:avLst/>
          </a:prstGeom>
          <a:solidFill>
            <a:srgbClr val="FFCCCC"/>
          </a:solid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特別措置が必要とされる法領域</a:t>
            </a:r>
            <a:endParaRPr kumimoji="1" lang="ja-JP" altLang="en-US" sz="20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79512" y="476672"/>
            <a:ext cx="8500697" cy="5976664"/>
          </a:xfrm>
          <a:prstGeom prst="rect">
            <a:avLst/>
          </a:prstGeom>
          <a:noFill/>
          <a:ln w="9525">
            <a:noFill/>
            <a:miter lim="800000"/>
            <a:headEnd/>
            <a:tailEnd/>
          </a:ln>
        </p:spPr>
      </p:pic>
      <p:sp>
        <p:nvSpPr>
          <p:cNvPr id="3" name="テキスト ボックス 2"/>
          <p:cNvSpPr txBox="1"/>
          <p:nvPr/>
        </p:nvSpPr>
        <p:spPr>
          <a:xfrm>
            <a:off x="6156176" y="6237312"/>
            <a:ext cx="1440160" cy="338554"/>
          </a:xfrm>
          <a:prstGeom prst="rect">
            <a:avLst/>
          </a:prstGeom>
          <a:noFill/>
        </p:spPr>
        <p:txBody>
          <a:bodyPr wrap="square" rtlCol="0">
            <a:spAutoFit/>
          </a:bodyPr>
          <a:lstStyle/>
          <a:p>
            <a:r>
              <a:rPr kumimoji="1" lang="ja-JP" altLang="en-US" sz="1600" dirty="0" smtClean="0"/>
              <a:t>内閣府</a:t>
            </a:r>
            <a:r>
              <a:rPr kumimoji="1" lang="en-US" altLang="ja-JP" sz="1600" dirty="0" smtClean="0"/>
              <a:t>HP</a:t>
            </a:r>
            <a:r>
              <a:rPr kumimoji="1" lang="ja-JP" altLang="en-US" sz="1600" dirty="0" smtClean="0"/>
              <a:t>より</a:t>
            </a:r>
            <a:endParaRPr kumimoji="1" lang="ja-JP"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り災証明書等の発行</a:t>
            </a:r>
            <a:endParaRPr kumimoji="1" lang="ja-JP" altLang="en-US" dirty="0"/>
          </a:p>
        </p:txBody>
      </p:sp>
      <p:sp>
        <p:nvSpPr>
          <p:cNvPr id="5" name="テキスト プレースホルダ 4"/>
          <p:cNvSpPr>
            <a:spLocks noGrp="1"/>
          </p:cNvSpPr>
          <p:nvPr>
            <p:ph type="body" idx="1"/>
          </p:nvPr>
        </p:nvSpPr>
        <p:spPr>
          <a:xfrm>
            <a:off x="714348" y="3957585"/>
            <a:ext cx="7772400" cy="400110"/>
          </a:xfrm>
        </p:spPr>
        <p:txBody>
          <a:bodyPr/>
          <a:lstStyle/>
          <a:p>
            <a:r>
              <a:rPr kumimoji="1" lang="ja-JP" altLang="en-US" dirty="0" smtClean="0"/>
              <a:t>　　　</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なぜ、り災証明書が重要なのか？</a:t>
            </a:r>
            <a:endParaRPr kumimoji="1" lang="ja-JP" altLang="en-US" dirty="0"/>
          </a:p>
        </p:txBody>
      </p:sp>
      <p:sp>
        <p:nvSpPr>
          <p:cNvPr id="3" name="コンテンツ プレースホルダ 2"/>
          <p:cNvSpPr>
            <a:spLocks noGrp="1"/>
          </p:cNvSpPr>
          <p:nvPr>
            <p:ph idx="1"/>
          </p:nvPr>
        </p:nvSpPr>
        <p:spPr>
          <a:xfrm>
            <a:off x="250825" y="1124744"/>
            <a:ext cx="8435975" cy="5632311"/>
          </a:xfrm>
        </p:spPr>
        <p:txBody>
          <a:bodyPr/>
          <a:lstStyle/>
          <a:p>
            <a:r>
              <a:rPr kumimoji="1" lang="ja-JP" altLang="en-US" dirty="0" smtClean="0"/>
              <a:t>被災者支援制度の受給には、被災していることを要件をとしている制度が大半である</a:t>
            </a:r>
            <a:endParaRPr kumimoji="1" lang="en-US" altLang="ja-JP" dirty="0" smtClean="0"/>
          </a:p>
          <a:p>
            <a:endParaRPr lang="en-US" altLang="ja-JP" dirty="0" smtClean="0"/>
          </a:p>
          <a:p>
            <a:r>
              <a:rPr kumimoji="1" lang="ja-JP" altLang="en-US" dirty="0" smtClean="0"/>
              <a:t>生活再建支援は、り災証明書の受給から始まる</a:t>
            </a:r>
            <a:endParaRPr kumimoji="1" lang="en-US" altLang="ja-JP" dirty="0" smtClean="0"/>
          </a:p>
          <a:p>
            <a:endParaRPr lang="en-US" altLang="ja-JP" dirty="0" smtClean="0"/>
          </a:p>
          <a:p>
            <a:r>
              <a:rPr kumimoji="1" lang="ja-JP" altLang="en-US" dirty="0" smtClean="0"/>
              <a:t>特に被災直後は、融資・保険・学費の減免に必要</a:t>
            </a:r>
            <a:endParaRPr kumimoji="1" lang="en-US" altLang="ja-JP" dirty="0" smtClean="0"/>
          </a:p>
          <a:p>
            <a:endParaRPr lang="en-US" altLang="ja-JP" dirty="0" smtClean="0"/>
          </a:p>
          <a:p>
            <a:r>
              <a:rPr kumimoji="1" lang="ja-JP" altLang="en-US" dirty="0" smtClean="0"/>
              <a:t>自分が被災者であることを社会的に認知されたという心理的な安心感（＝憲法</a:t>
            </a:r>
            <a:r>
              <a:rPr kumimoji="1" lang="en-US" altLang="ja-JP" dirty="0" smtClean="0"/>
              <a:t>13</a:t>
            </a:r>
            <a:r>
              <a:rPr kumimoji="1" lang="ja-JP" altLang="en-US" dirty="0" smtClean="0"/>
              <a:t>条にいう個人の尊重という点でも重要）</a:t>
            </a:r>
            <a:endParaRPr kumimoji="1" lang="en-US" altLang="ja-JP" dirty="0" smtClean="0"/>
          </a:p>
          <a:p>
            <a:endParaRPr lang="en-US" altLang="ja-JP" dirty="0" smtClean="0"/>
          </a:p>
          <a:p>
            <a:r>
              <a:rPr lang="ja-JP" altLang="en-US" dirty="0" smtClean="0"/>
              <a:t>り災証明書は、（被災）市町村が発行する</a:t>
            </a:r>
            <a:endParaRPr lang="en-US" altLang="ja-JP" dirty="0" smtClean="0"/>
          </a:p>
          <a:p>
            <a:endParaRPr kumimoji="1" lang="en-US" altLang="ja-JP" dirty="0" smtClean="0"/>
          </a:p>
          <a:p>
            <a:r>
              <a:rPr kumimoji="1" lang="ja-JP" altLang="en-US" dirty="0" smtClean="0"/>
              <a:t>り災証明書にあたっては「被害認定」がおこなわれる</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住宅の被害認定</a:t>
            </a:r>
            <a:endParaRPr kumimoji="1" lang="ja-JP" alt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683568" y="1412776"/>
            <a:ext cx="6840760" cy="190930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11560" y="3933056"/>
            <a:ext cx="6768752" cy="2475304"/>
          </a:xfrm>
          <a:prstGeom prst="rect">
            <a:avLst/>
          </a:prstGeom>
          <a:noFill/>
          <a:ln w="9525">
            <a:noFill/>
            <a:miter lim="800000"/>
            <a:headEnd/>
            <a:tailEnd/>
          </a:ln>
        </p:spPr>
      </p:pic>
      <p:sp>
        <p:nvSpPr>
          <p:cNvPr id="7" name="テキスト ボックス 6"/>
          <p:cNvSpPr txBox="1"/>
          <p:nvPr/>
        </p:nvSpPr>
        <p:spPr>
          <a:xfrm>
            <a:off x="6156176" y="6402814"/>
            <a:ext cx="1440160" cy="338554"/>
          </a:xfrm>
          <a:prstGeom prst="rect">
            <a:avLst/>
          </a:prstGeom>
          <a:noFill/>
        </p:spPr>
        <p:txBody>
          <a:bodyPr wrap="square" rtlCol="0">
            <a:spAutoFit/>
          </a:bodyPr>
          <a:lstStyle/>
          <a:p>
            <a:r>
              <a:rPr kumimoji="1" lang="ja-JP" altLang="en-US" sz="1600" dirty="0" smtClean="0"/>
              <a:t>内閣府</a:t>
            </a:r>
            <a:r>
              <a:rPr kumimoji="1" lang="en-US" altLang="ja-JP" sz="1600" dirty="0" smtClean="0"/>
              <a:t>HP</a:t>
            </a:r>
            <a:r>
              <a:rPr kumimoji="1" lang="ja-JP" altLang="en-US" sz="1600" dirty="0" smtClean="0"/>
              <a:t>より</a:t>
            </a:r>
            <a:endParaRPr kumimoji="1" lang="ja-JP" altLang="en-US" sz="1600" dirty="0"/>
          </a:p>
        </p:txBody>
      </p:sp>
      <p:sp>
        <p:nvSpPr>
          <p:cNvPr id="8" name="テキスト ボックス 7"/>
          <p:cNvSpPr txBox="1"/>
          <p:nvPr/>
        </p:nvSpPr>
        <p:spPr>
          <a:xfrm>
            <a:off x="827584" y="980728"/>
            <a:ext cx="4536504" cy="338554"/>
          </a:xfrm>
          <a:prstGeom prst="rect">
            <a:avLst/>
          </a:prstGeom>
          <a:noFill/>
        </p:spPr>
        <p:txBody>
          <a:bodyPr wrap="square" rtlCol="0">
            <a:spAutoFit/>
          </a:bodyPr>
          <a:lstStyle/>
          <a:p>
            <a:r>
              <a:rPr kumimoji="1" lang="ja-JP" altLang="en-US" sz="1600" dirty="0" smtClean="0"/>
              <a:t>内閣府「災害の被害認定基準について」（通知）</a:t>
            </a:r>
            <a:endParaRPr kumimoji="1" lang="ja-JP" altLang="en-US" sz="1600" dirty="0"/>
          </a:p>
        </p:txBody>
      </p:sp>
      <p:sp>
        <p:nvSpPr>
          <p:cNvPr id="9" name="テキスト ボックス 8"/>
          <p:cNvSpPr txBox="1"/>
          <p:nvPr/>
        </p:nvSpPr>
        <p:spPr>
          <a:xfrm>
            <a:off x="827584" y="3522494"/>
            <a:ext cx="5544616" cy="338554"/>
          </a:xfrm>
          <a:prstGeom prst="rect">
            <a:avLst/>
          </a:prstGeom>
          <a:noFill/>
        </p:spPr>
        <p:txBody>
          <a:bodyPr wrap="square" rtlCol="0">
            <a:spAutoFit/>
          </a:bodyPr>
          <a:lstStyle/>
          <a:p>
            <a:r>
              <a:rPr kumimoji="1" lang="ja-JP" altLang="en-US" sz="1600" dirty="0" smtClean="0"/>
              <a:t>内閣府「災害に係る住家の被害認定基準運用指針」（通知）</a:t>
            </a:r>
            <a:endParaRPr kumimoji="1" lang="ja-JP" altLang="en-US" sz="1600" dirty="0"/>
          </a:p>
        </p:txBody>
      </p:sp>
      <p:sp>
        <p:nvSpPr>
          <p:cNvPr id="10" name="雲 9"/>
          <p:cNvSpPr/>
          <p:nvPr/>
        </p:nvSpPr>
        <p:spPr>
          <a:xfrm>
            <a:off x="7200800" y="4581128"/>
            <a:ext cx="1691680" cy="115212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今回は</a:t>
            </a:r>
            <a:endParaRPr kumimoji="1" lang="en-US" altLang="ja-JP" sz="1600" dirty="0" smtClean="0">
              <a:solidFill>
                <a:schemeClr val="tx1"/>
              </a:solidFill>
            </a:endParaRPr>
          </a:p>
          <a:p>
            <a:pPr algn="ctr"/>
            <a:r>
              <a:rPr kumimoji="1" lang="ja-JP" altLang="en-US" sz="1600" dirty="0" smtClean="0">
                <a:solidFill>
                  <a:schemeClr val="tx1"/>
                </a:solidFill>
              </a:rPr>
              <a:t>簡素化</a:t>
            </a:r>
            <a:endParaRPr kumimoji="1" lang="en-US" altLang="ja-JP" sz="1600" dirty="0" smtClean="0">
              <a:solidFill>
                <a:schemeClr val="tx1"/>
              </a:solidFill>
            </a:endParaRPr>
          </a:p>
          <a:p>
            <a:pPr algn="ctr"/>
            <a:r>
              <a:rPr kumimoji="1" lang="ja-JP" altLang="en-US" sz="1600" dirty="0" smtClean="0">
                <a:solidFill>
                  <a:schemeClr val="tx1"/>
                </a:solidFill>
              </a:rPr>
              <a:t>される</a:t>
            </a:r>
            <a:endParaRPr kumimoji="1" lang="ja-JP" altLang="en-US" sz="1600" dirty="0">
              <a:solidFill>
                <a:schemeClr val="tx1"/>
              </a:solidFill>
            </a:endParaRPr>
          </a:p>
        </p:txBody>
      </p:sp>
      <p:sp>
        <p:nvSpPr>
          <p:cNvPr id="11" name="右カーブ矢印 10"/>
          <p:cNvSpPr/>
          <p:nvPr/>
        </p:nvSpPr>
        <p:spPr>
          <a:xfrm>
            <a:off x="467544" y="2852936"/>
            <a:ext cx="288032" cy="936104"/>
          </a:xfrm>
          <a:prstGeom prst="curv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ただし</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250825" y="1124744"/>
            <a:ext cx="8569647" cy="5373779"/>
          </a:xfrm>
        </p:spPr>
        <p:txBody>
          <a:bodyPr/>
          <a:lstStyle/>
          <a:p>
            <a:r>
              <a:rPr kumimoji="1" lang="ja-JP" altLang="en-US" smtClean="0"/>
              <a:t>現在、</a:t>
            </a:r>
            <a:r>
              <a:rPr kumimoji="1" lang="ja-JP" altLang="en-US" dirty="0" smtClean="0"/>
              <a:t>①被災</a:t>
            </a:r>
            <a:r>
              <a:rPr kumimoji="1" lang="ja-JP" altLang="en-US" dirty="0" smtClean="0"/>
              <a:t>した市町村の庁舎自体が損壊</a:t>
            </a:r>
            <a:r>
              <a:rPr kumimoji="1" lang="ja-JP" altLang="en-US" smtClean="0"/>
              <a:t>する</a:t>
            </a:r>
            <a:r>
              <a:rPr kumimoji="1" lang="ja-JP" altLang="en-US" smtClean="0"/>
              <a:t>など行政</a:t>
            </a:r>
            <a:r>
              <a:rPr kumimoji="1" lang="ja-JP" altLang="en-US" dirty="0" smtClean="0"/>
              <a:t>の業務が停滞して</a:t>
            </a:r>
            <a:r>
              <a:rPr kumimoji="1" lang="ja-JP" altLang="en-US" dirty="0" smtClean="0"/>
              <a:t>いる、②被災者が身分証明できないため</a:t>
            </a:r>
            <a:r>
              <a:rPr kumimoji="1" lang="ja-JP" altLang="en-US" dirty="0" smtClean="0"/>
              <a:t>、住民票・</a:t>
            </a:r>
            <a:r>
              <a:rPr lang="ja-JP" altLang="en-US" dirty="0" smtClean="0"/>
              <a:t>り災証明書</a:t>
            </a:r>
            <a:r>
              <a:rPr kumimoji="1" lang="ja-JP" altLang="en-US" dirty="0" smtClean="0"/>
              <a:t>を発行してもらうこと自体困難な市町村がある。</a:t>
            </a:r>
            <a:endParaRPr kumimoji="1" lang="en-US" altLang="ja-JP" dirty="0" smtClean="0"/>
          </a:p>
          <a:p>
            <a:pPr>
              <a:buNone/>
            </a:pPr>
            <a:r>
              <a:rPr lang="ja-JP" altLang="en-US" sz="1800" dirty="0" smtClean="0"/>
              <a:t>　　　総務省（</a:t>
            </a:r>
            <a:r>
              <a:rPr lang="en-US" altLang="ja-JP" sz="1800" dirty="0" smtClean="0"/>
              <a:t>2011</a:t>
            </a:r>
            <a:r>
              <a:rPr lang="ja-JP" altLang="en-US" sz="1800" dirty="0" smtClean="0"/>
              <a:t>年</a:t>
            </a:r>
            <a:r>
              <a:rPr lang="en-US" altLang="ja-JP" sz="1800" dirty="0" smtClean="0"/>
              <a:t>3</a:t>
            </a:r>
            <a:r>
              <a:rPr lang="ja-JP" altLang="en-US" sz="1800" dirty="0" smtClean="0"/>
              <a:t>月</a:t>
            </a:r>
            <a:r>
              <a:rPr lang="en-US" altLang="ja-JP" sz="1800" dirty="0" smtClean="0"/>
              <a:t>22</a:t>
            </a:r>
            <a:r>
              <a:rPr lang="ja-JP" altLang="en-US" sz="1800" dirty="0" smtClean="0"/>
              <a:t>日）</a:t>
            </a:r>
            <a:endParaRPr lang="en-US" altLang="ja-JP" sz="1800" dirty="0" smtClean="0"/>
          </a:p>
          <a:p>
            <a:pPr>
              <a:buNone/>
            </a:pPr>
            <a:r>
              <a:rPr lang="ja-JP" altLang="en-US" sz="1800" dirty="0" smtClean="0"/>
              <a:t>　　　　東北地方太平洋沖地震等に伴う住民票の写し等の交付に係る本人確認について</a:t>
            </a:r>
            <a:endParaRPr lang="en-US" altLang="ja-JP" sz="1800" dirty="0" smtClean="0"/>
          </a:p>
          <a:p>
            <a:pPr>
              <a:buNone/>
            </a:pPr>
            <a:endParaRPr lang="en-US" altLang="ja-JP" dirty="0" smtClean="0"/>
          </a:p>
          <a:p>
            <a:r>
              <a:rPr kumimoji="1" lang="ja-JP" altLang="en-US" dirty="0" smtClean="0"/>
              <a:t>また、社会的インフラの破壊や原発事故に伴う避難をしている場合、それを証明するにあたって特例措置がとられている。</a:t>
            </a:r>
            <a:endParaRPr kumimoji="1" lang="en-US" altLang="ja-JP" dirty="0" smtClean="0"/>
          </a:p>
          <a:p>
            <a:pPr>
              <a:buNone/>
            </a:pPr>
            <a:r>
              <a:rPr lang="ja-JP" altLang="en-US" sz="1800" dirty="0" smtClean="0"/>
              <a:t>　　　総務省（</a:t>
            </a:r>
            <a:r>
              <a:rPr lang="en-US" altLang="ja-JP" sz="1800" dirty="0" smtClean="0"/>
              <a:t>2011</a:t>
            </a:r>
            <a:r>
              <a:rPr lang="ja-JP" altLang="en-US" sz="1800" dirty="0" smtClean="0"/>
              <a:t>年</a:t>
            </a:r>
            <a:r>
              <a:rPr lang="en-US" altLang="ja-JP" sz="1800" dirty="0" smtClean="0"/>
              <a:t>3</a:t>
            </a:r>
            <a:r>
              <a:rPr lang="ja-JP" altLang="en-US" sz="1800" dirty="0" smtClean="0"/>
              <a:t>月</a:t>
            </a:r>
            <a:r>
              <a:rPr lang="en-US" altLang="ja-JP" sz="1800" dirty="0" smtClean="0"/>
              <a:t>25</a:t>
            </a:r>
            <a:r>
              <a:rPr lang="ja-JP" altLang="en-US" sz="1800" dirty="0" smtClean="0"/>
              <a:t>日）</a:t>
            </a:r>
            <a:endParaRPr lang="en-US" altLang="ja-JP" sz="1800" dirty="0" smtClean="0"/>
          </a:p>
          <a:p>
            <a:pPr>
              <a:buNone/>
            </a:pPr>
            <a:r>
              <a:rPr lang="ja-JP" altLang="en-US" sz="1800" dirty="0" smtClean="0"/>
              <a:t>　　　　東北地方太平洋沖地震等に伴う福島県からの避難者の被災証明について</a:t>
            </a:r>
            <a:endParaRPr lang="en-US" altLang="ja-JP" sz="1800" dirty="0" smtClean="0"/>
          </a:p>
          <a:p>
            <a:pPr>
              <a:buNone/>
            </a:pPr>
            <a:r>
              <a:rPr lang="ja-JP" altLang="en-US" sz="1800" dirty="0" smtClean="0"/>
              <a:t>　　　　り災証明書　被災証明書</a:t>
            </a:r>
            <a:endParaRPr lang="en-US" altLang="ja-JP" sz="1800" dirty="0" smtClean="0"/>
          </a:p>
          <a:p>
            <a:endParaRPr lang="en-US" altLang="ja-JP" dirty="0" smtClean="0"/>
          </a:p>
          <a:p>
            <a:r>
              <a:rPr lang="ja-JP" altLang="en-US" dirty="0" smtClean="0"/>
              <a:t>大震災＋原発事故において、</a:t>
            </a:r>
            <a:r>
              <a:rPr lang="ja-JP" altLang="en-US" dirty="0" smtClean="0">
                <a:solidFill>
                  <a:srgbClr val="FF0000"/>
                </a:solidFill>
              </a:rPr>
              <a:t>「誰が被災者なのか」</a:t>
            </a:r>
            <a:r>
              <a:rPr lang="ja-JP" altLang="en-US" dirty="0" smtClean="0"/>
              <a:t>という定義付けの問題が起きている！！　自主避難者は被災者か？</a:t>
            </a:r>
            <a:endParaRPr lang="en-US" altLang="ja-JP"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325860" y="496436"/>
            <a:ext cx="8134572" cy="6058205"/>
          </a:xfrm>
          <a:prstGeom prst="rect">
            <a:avLst/>
          </a:prstGeom>
          <a:noFill/>
          <a:ln w="9525">
            <a:noFill/>
            <a:miter lim="800000"/>
            <a:headEnd/>
            <a:tailEnd/>
          </a:ln>
        </p:spPr>
      </p:pic>
      <p:sp>
        <p:nvSpPr>
          <p:cNvPr id="5" name="テキスト ボックス 4"/>
          <p:cNvSpPr txBox="1"/>
          <p:nvPr/>
        </p:nvSpPr>
        <p:spPr>
          <a:xfrm>
            <a:off x="6156176" y="6546830"/>
            <a:ext cx="1440160" cy="338554"/>
          </a:xfrm>
          <a:prstGeom prst="rect">
            <a:avLst/>
          </a:prstGeom>
          <a:noFill/>
        </p:spPr>
        <p:txBody>
          <a:bodyPr wrap="square" rtlCol="0">
            <a:spAutoFit/>
          </a:bodyPr>
          <a:lstStyle/>
          <a:p>
            <a:r>
              <a:rPr kumimoji="1" lang="ja-JP" altLang="en-US" sz="1600" dirty="0" smtClean="0"/>
              <a:t>総務省</a:t>
            </a:r>
            <a:r>
              <a:rPr kumimoji="1" lang="en-US" altLang="ja-JP" sz="1600" dirty="0" smtClean="0"/>
              <a:t>HP</a:t>
            </a:r>
            <a:r>
              <a:rPr kumimoji="1" lang="ja-JP" altLang="en-US" sz="1600" dirty="0" smtClean="0"/>
              <a:t>より</a:t>
            </a:r>
            <a:endParaRPr kumimoji="1" lang="ja-JP" alt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災害救助法</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実施体制　適用基準</a:t>
            </a:r>
            <a:endParaRPr kumimoji="1" lang="ja-JP" altLang="en-US" dirty="0"/>
          </a:p>
        </p:txBody>
      </p:sp>
      <p:sp>
        <p:nvSpPr>
          <p:cNvPr id="3" name="コンテンツ プレースホルダ 2"/>
          <p:cNvSpPr>
            <a:spLocks noGrp="1"/>
          </p:cNvSpPr>
          <p:nvPr>
            <p:ph idx="1"/>
          </p:nvPr>
        </p:nvSpPr>
        <p:spPr>
          <a:xfrm>
            <a:off x="250825" y="1495114"/>
            <a:ext cx="8435975" cy="4598182"/>
          </a:xfrm>
        </p:spPr>
        <p:txBody>
          <a:bodyPr/>
          <a:lstStyle/>
          <a:p>
            <a:pPr>
              <a:buNone/>
            </a:pPr>
            <a:r>
              <a:rPr lang="ja-JP" altLang="en-US" dirty="0" smtClean="0"/>
              <a:t>（実施体制）</a:t>
            </a:r>
            <a:endParaRPr lang="en-US" altLang="ja-JP" dirty="0" smtClean="0"/>
          </a:p>
          <a:p>
            <a:pPr marL="0" indent="0">
              <a:buNone/>
            </a:pPr>
            <a:r>
              <a:rPr lang="ja-JP" altLang="en-US" dirty="0" smtClean="0"/>
              <a:t>　災害救助法による救助は、都道府県知事が行い（法定受託事務）、市町村長がこれを補助する。</a:t>
            </a:r>
          </a:p>
          <a:p>
            <a:pPr marL="0" indent="0">
              <a:buNone/>
            </a:pPr>
            <a:r>
              <a:rPr lang="ja-JP" altLang="en-US" dirty="0" smtClean="0"/>
              <a:t>　なお、必要な場合は、救助の実施に関する事務の一部を市町村長が行うこととすることができる。</a:t>
            </a:r>
            <a:endParaRPr lang="en-US" altLang="ja-JP" dirty="0" smtClean="0"/>
          </a:p>
          <a:p>
            <a:pPr marL="0" indent="0">
              <a:buNone/>
            </a:pPr>
            <a:endParaRPr kumimoji="1" lang="en-US" altLang="ja-JP" dirty="0" smtClean="0"/>
          </a:p>
          <a:p>
            <a:pPr marL="0" indent="0">
              <a:buNone/>
            </a:pPr>
            <a:r>
              <a:rPr lang="ja-JP" altLang="en-US" dirty="0" smtClean="0"/>
              <a:t>（適用基準）</a:t>
            </a:r>
            <a:endParaRPr lang="en-US" altLang="ja-JP" dirty="0" smtClean="0"/>
          </a:p>
          <a:p>
            <a:pPr marL="0" indent="0">
              <a:buNone/>
            </a:pPr>
            <a:r>
              <a:rPr lang="ja-JP" altLang="en-US" dirty="0" smtClean="0"/>
              <a:t>　災害救助法による救助は、災害により市町村の人口に応じた</a:t>
            </a:r>
            <a:r>
              <a:rPr lang="ja-JP" altLang="en-US" dirty="0" smtClean="0">
                <a:solidFill>
                  <a:srgbClr val="FF0000"/>
                </a:solidFill>
              </a:rPr>
              <a:t>一定数以上の住家の滅失がある場合</a:t>
            </a:r>
            <a:r>
              <a:rPr lang="ja-JP" altLang="en-US" dirty="0" smtClean="0"/>
              <a:t>等（例人口５，０００人未満住家全壊３０世帯以上）に行う。</a:t>
            </a:r>
            <a:endParaRPr lang="en-US" altLang="ja-JP" dirty="0" smtClean="0"/>
          </a:p>
          <a:p>
            <a:pPr marL="0" indent="0">
              <a:buNone/>
            </a:pPr>
            <a:endParaRPr lang="en-US" altLang="ja-JP"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講演の内容</a:t>
            </a:r>
            <a:endParaRPr kumimoji="1" lang="ja-JP" altLang="en-US" dirty="0"/>
          </a:p>
        </p:txBody>
      </p:sp>
      <p:sp>
        <p:nvSpPr>
          <p:cNvPr id="3" name="コンテンツ プレースホルダ 2"/>
          <p:cNvSpPr>
            <a:spLocks noGrp="1"/>
          </p:cNvSpPr>
          <p:nvPr>
            <p:ph idx="1"/>
          </p:nvPr>
        </p:nvSpPr>
        <p:spPr>
          <a:xfrm>
            <a:off x="250825" y="1052736"/>
            <a:ext cx="8435975" cy="5780044"/>
          </a:xfrm>
        </p:spPr>
        <p:txBody>
          <a:bodyPr/>
          <a:lstStyle/>
          <a:p>
            <a:r>
              <a:rPr kumimoji="1" lang="ja-JP" altLang="en-US" dirty="0" smtClean="0"/>
              <a:t>我々がおかれている状況</a:t>
            </a:r>
            <a:endParaRPr kumimoji="1" lang="en-US" altLang="ja-JP" dirty="0" smtClean="0"/>
          </a:p>
          <a:p>
            <a:endParaRPr kumimoji="1" lang="en-US" altLang="ja-JP" dirty="0" smtClean="0"/>
          </a:p>
          <a:p>
            <a:r>
              <a:rPr lang="ja-JP" altLang="en-US" dirty="0" smtClean="0"/>
              <a:t>災害法制の概観</a:t>
            </a:r>
            <a:endParaRPr lang="en-US" altLang="ja-JP" dirty="0" smtClean="0"/>
          </a:p>
          <a:p>
            <a:endParaRPr kumimoji="1" lang="en-US" altLang="ja-JP" dirty="0" smtClean="0"/>
          </a:p>
          <a:p>
            <a:r>
              <a:rPr lang="ja-JP" altLang="en-US" dirty="0" smtClean="0"/>
              <a:t>り災証明書等の発行</a:t>
            </a:r>
            <a:endParaRPr lang="en-US" altLang="ja-JP" dirty="0" smtClean="0"/>
          </a:p>
          <a:p>
            <a:endParaRPr kumimoji="1" lang="en-US" altLang="ja-JP" dirty="0" smtClean="0"/>
          </a:p>
          <a:p>
            <a:r>
              <a:rPr lang="ja-JP" altLang="en-US" dirty="0" smtClean="0"/>
              <a:t>災害救助法</a:t>
            </a:r>
            <a:endParaRPr lang="en-US" altLang="ja-JP" dirty="0" smtClean="0"/>
          </a:p>
          <a:p>
            <a:endParaRPr kumimoji="1" lang="en-US" altLang="ja-JP" dirty="0" smtClean="0"/>
          </a:p>
          <a:p>
            <a:r>
              <a:rPr lang="ja-JP" altLang="en-US" dirty="0" smtClean="0"/>
              <a:t>被災者生活再建支援法</a:t>
            </a:r>
            <a:endParaRPr lang="en-US" altLang="ja-JP" dirty="0" smtClean="0"/>
          </a:p>
          <a:p>
            <a:endParaRPr kumimoji="1" lang="en-US" altLang="ja-JP" dirty="0" smtClean="0"/>
          </a:p>
          <a:p>
            <a:r>
              <a:rPr lang="ja-JP" altLang="en-US" dirty="0" smtClean="0"/>
              <a:t>災害弔慰金等法</a:t>
            </a:r>
            <a:endParaRPr lang="en-US" altLang="ja-JP" dirty="0" smtClean="0"/>
          </a:p>
          <a:p>
            <a:endParaRPr kumimoji="1" lang="en-US" altLang="ja-JP" dirty="0" smtClean="0"/>
          </a:p>
          <a:p>
            <a:r>
              <a:rPr lang="ja-JP" altLang="en-US" dirty="0" smtClean="0"/>
              <a:t>その他の論点</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災害救助法の意義</a:t>
            </a:r>
            <a:endParaRPr kumimoji="1" lang="ja-JP" altLang="en-US" dirty="0"/>
          </a:p>
        </p:txBody>
      </p:sp>
      <p:sp>
        <p:nvSpPr>
          <p:cNvPr id="3" name="コンテンツ プレースホルダ 2"/>
          <p:cNvSpPr>
            <a:spLocks noGrp="1"/>
          </p:cNvSpPr>
          <p:nvPr>
            <p:ph idx="1"/>
          </p:nvPr>
        </p:nvSpPr>
        <p:spPr>
          <a:xfrm>
            <a:off x="107504" y="1268760"/>
            <a:ext cx="8569647" cy="4598182"/>
          </a:xfrm>
        </p:spPr>
        <p:txBody>
          <a:bodyPr/>
          <a:lstStyle/>
          <a:p>
            <a:r>
              <a:rPr lang="ja-JP" altLang="en-US" dirty="0" smtClean="0"/>
              <a:t>　実際には、</a:t>
            </a:r>
            <a:r>
              <a:rPr lang="ja-JP" altLang="en-US" dirty="0" smtClean="0">
                <a:solidFill>
                  <a:srgbClr val="FF0000"/>
                </a:solidFill>
              </a:rPr>
              <a:t>救助の多くは市町村が実施</a:t>
            </a:r>
            <a:r>
              <a:rPr lang="ja-JP" altLang="en-US" dirty="0" smtClean="0"/>
              <a:t>している。</a:t>
            </a:r>
            <a:endParaRPr lang="en-US" altLang="ja-JP" dirty="0" smtClean="0"/>
          </a:p>
          <a:p>
            <a:endParaRPr lang="en-US" altLang="ja-JP" dirty="0" smtClean="0"/>
          </a:p>
          <a:p>
            <a:r>
              <a:rPr lang="ja-JP" altLang="en-US" dirty="0" smtClean="0"/>
              <a:t>　</a:t>
            </a:r>
            <a:r>
              <a:rPr lang="ja-JP" altLang="ja-JP" dirty="0" smtClean="0"/>
              <a:t>救助に要する費用が</a:t>
            </a:r>
            <a:r>
              <a:rPr lang="en-US" altLang="ja-JP" dirty="0" smtClean="0"/>
              <a:t>100</a:t>
            </a:r>
            <a:r>
              <a:rPr lang="ja-JP" altLang="ja-JP" dirty="0" smtClean="0"/>
              <a:t>万円以上になる場合、その額の都道府県の普通税収入見込額に応じ、国が負担することになっている（災害救助法</a:t>
            </a:r>
            <a:r>
              <a:rPr lang="en-US" altLang="ja-JP" dirty="0" smtClean="0"/>
              <a:t>36</a:t>
            </a:r>
            <a:r>
              <a:rPr lang="ja-JP" altLang="ja-JP" dirty="0" smtClean="0"/>
              <a:t>条）</a:t>
            </a:r>
            <a:r>
              <a:rPr lang="ja-JP" altLang="en-US" dirty="0" smtClean="0"/>
              <a:t>。　通常　都道府県と国が１／２ずつ負担</a:t>
            </a:r>
            <a:endParaRPr lang="en-US" altLang="ja-JP" dirty="0" smtClean="0"/>
          </a:p>
          <a:p>
            <a:endParaRPr lang="en-US" altLang="ja-JP" dirty="0" smtClean="0"/>
          </a:p>
          <a:p>
            <a:r>
              <a:rPr lang="ja-JP" altLang="en-US" dirty="0" smtClean="0"/>
              <a:t>　</a:t>
            </a:r>
            <a:r>
              <a:rPr lang="ja-JP" altLang="ja-JP" dirty="0" smtClean="0"/>
              <a:t>災害救助法が適用されることによって、</a:t>
            </a:r>
            <a:r>
              <a:rPr lang="ja-JP" altLang="ja-JP" dirty="0" smtClean="0">
                <a:solidFill>
                  <a:srgbClr val="FF0000"/>
                </a:solidFill>
              </a:rPr>
              <a:t>被災をした市町村長は費用の心配をすることなく災害救助に専念</a:t>
            </a:r>
            <a:r>
              <a:rPr lang="ja-JP" altLang="ja-JP" dirty="0" smtClean="0"/>
              <a:t>することが</a:t>
            </a:r>
            <a:r>
              <a:rPr lang="ja-JP" altLang="en-US" dirty="0" smtClean="0"/>
              <a:t>でき</a:t>
            </a:r>
            <a:r>
              <a:rPr lang="ja-JP" altLang="ja-JP" dirty="0" smtClean="0"/>
              <a:t>る</a:t>
            </a:r>
            <a:r>
              <a:rPr lang="ja-JP" altLang="en-US" dirty="0" smtClean="0"/>
              <a:t>。</a:t>
            </a:r>
            <a:endParaRPr lang="en-US" altLang="ja-JP" dirty="0" smtClean="0"/>
          </a:p>
          <a:p>
            <a:endParaRPr lang="en-US" altLang="ja-JP" dirty="0" smtClean="0"/>
          </a:p>
          <a:p>
            <a:r>
              <a:rPr lang="ja-JP" altLang="en-US" dirty="0" smtClean="0"/>
              <a:t>　</a:t>
            </a:r>
            <a:r>
              <a:rPr lang="ja-JP" altLang="ja-JP" dirty="0" smtClean="0"/>
              <a:t>災害救助法は、被災者の救助に要する財源に関する法律であるという位置づけが</a:t>
            </a:r>
            <a:r>
              <a:rPr lang="ja-JP" altLang="en-US" dirty="0" smtClean="0"/>
              <a:t>でき</a:t>
            </a:r>
            <a:r>
              <a:rPr lang="ja-JP" altLang="ja-JP" dirty="0" smtClean="0"/>
              <a:t>る。</a:t>
            </a:r>
            <a:endParaRPr kumimoji="1" lang="ja-JP" altLang="en-US" dirty="0"/>
          </a:p>
        </p:txBody>
      </p:sp>
      <p:sp>
        <p:nvSpPr>
          <p:cNvPr id="4" name="雲形吹き出し 3"/>
          <p:cNvSpPr/>
          <p:nvPr/>
        </p:nvSpPr>
        <p:spPr>
          <a:xfrm>
            <a:off x="7164288" y="620688"/>
            <a:ext cx="1979712" cy="1440160"/>
          </a:xfrm>
          <a:prstGeom prst="cloudCallout">
            <a:avLst>
              <a:gd name="adj1" fmla="val -68821"/>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特別措置の可能性</a:t>
            </a:r>
            <a:endParaRPr kumimoji="1" lang="ja-JP" altLang="en-US" sz="20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5297" name="Object 1"/>
          <p:cNvGraphicFramePr>
            <a:graphicFrameLocks noChangeAspect="1"/>
          </p:cNvGraphicFramePr>
          <p:nvPr/>
        </p:nvGraphicFramePr>
        <p:xfrm>
          <a:off x="467544" y="476672"/>
          <a:ext cx="8074020" cy="6048672"/>
        </p:xfrm>
        <a:graphic>
          <a:graphicData uri="http://schemas.openxmlformats.org/presentationml/2006/ole">
            <p:oleObj spid="_x0000_s156674" name="Acrobat Document" r:id="rId4" imgW="7593480" imgH="5695200" progId="AcroExch.Document.7">
              <p:embed/>
            </p:oleObj>
          </a:graphicData>
        </a:graphic>
      </p:graphicFrame>
      <p:sp>
        <p:nvSpPr>
          <p:cNvPr id="4" name="円/楕円 3"/>
          <p:cNvSpPr/>
          <p:nvPr/>
        </p:nvSpPr>
        <p:spPr>
          <a:xfrm>
            <a:off x="4139952" y="1484784"/>
            <a:ext cx="331236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6" name="円/楕円 5"/>
          <p:cNvSpPr/>
          <p:nvPr/>
        </p:nvSpPr>
        <p:spPr>
          <a:xfrm>
            <a:off x="6444208" y="3501008"/>
            <a:ext cx="1296144"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55649" name="Object 1"/>
          <p:cNvGraphicFramePr>
            <a:graphicFrameLocks noChangeAspect="1"/>
          </p:cNvGraphicFramePr>
          <p:nvPr/>
        </p:nvGraphicFramePr>
        <p:xfrm>
          <a:off x="539552" y="476672"/>
          <a:ext cx="8265606" cy="6048672"/>
        </p:xfrm>
        <a:graphic>
          <a:graphicData uri="http://schemas.openxmlformats.org/presentationml/2006/ole">
            <p:oleObj spid="_x0000_s157698" name="Acrobat Document" r:id="rId4" imgW="7593480" imgH="5695200" progId="AcroExch.Document.7">
              <p:embed/>
            </p:oleObj>
          </a:graphicData>
        </a:graphic>
      </p:graphicFrame>
      <p:sp>
        <p:nvSpPr>
          <p:cNvPr id="4" name="円/楕円 3"/>
          <p:cNvSpPr/>
          <p:nvPr/>
        </p:nvSpPr>
        <p:spPr>
          <a:xfrm>
            <a:off x="5868144" y="1916832"/>
            <a:ext cx="648072" cy="3960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50825" y="460375"/>
            <a:ext cx="8424863" cy="523220"/>
          </a:xfrm>
        </p:spPr>
        <p:txBody>
          <a:bodyPr/>
          <a:lstStyle/>
          <a:p>
            <a:r>
              <a:rPr lang="ja-JP" altLang="en-US" dirty="0" smtClean="0"/>
              <a:t>災害救助法の支援メニュー</a:t>
            </a:r>
            <a:endParaRPr lang="ja-JP" altLang="en-US" dirty="0"/>
          </a:p>
        </p:txBody>
      </p:sp>
      <p:sp>
        <p:nvSpPr>
          <p:cNvPr id="261123" name="Rectangle 3"/>
          <p:cNvSpPr>
            <a:spLocks noGrp="1" noChangeArrowheads="1"/>
          </p:cNvSpPr>
          <p:nvPr>
            <p:ph type="body" idx="1"/>
          </p:nvPr>
        </p:nvSpPr>
        <p:spPr>
          <a:xfrm>
            <a:off x="179512" y="1268760"/>
            <a:ext cx="8229600" cy="5113388"/>
          </a:xfrm>
        </p:spPr>
        <p:txBody>
          <a:bodyPr/>
          <a:lstStyle/>
          <a:p>
            <a:pPr>
              <a:lnSpc>
                <a:spcPct val="80000"/>
              </a:lnSpc>
              <a:buFont typeface="Wingdings" pitchFamily="2" charset="2"/>
              <a:buNone/>
            </a:pPr>
            <a:r>
              <a:rPr lang="en-US" altLang="ja-JP" dirty="0"/>
              <a:t>①</a:t>
            </a:r>
            <a:r>
              <a:rPr lang="ja-JP" altLang="en-US" dirty="0"/>
              <a:t>　避難所、応急仮設住宅の供与 </a:t>
            </a:r>
          </a:p>
          <a:p>
            <a:pPr>
              <a:lnSpc>
                <a:spcPct val="80000"/>
              </a:lnSpc>
              <a:buFont typeface="Wingdings" pitchFamily="2" charset="2"/>
              <a:buNone/>
            </a:pPr>
            <a:r>
              <a:rPr lang="ja-JP" altLang="en-US" dirty="0"/>
              <a:t>②　炊き出しその他による食品及び飲料水の供給 </a:t>
            </a:r>
          </a:p>
          <a:p>
            <a:pPr>
              <a:lnSpc>
                <a:spcPct val="80000"/>
              </a:lnSpc>
              <a:buFont typeface="Wingdings" pitchFamily="2" charset="2"/>
              <a:buNone/>
            </a:pPr>
            <a:r>
              <a:rPr lang="ja-JP" altLang="en-US" dirty="0"/>
              <a:t>③　被服、寝具その他生活必需品の給与又は貸与 </a:t>
            </a:r>
          </a:p>
          <a:p>
            <a:pPr>
              <a:lnSpc>
                <a:spcPct val="80000"/>
              </a:lnSpc>
              <a:buFont typeface="Wingdings" pitchFamily="2" charset="2"/>
              <a:buNone/>
            </a:pPr>
            <a:r>
              <a:rPr lang="ja-JP" altLang="en-US" dirty="0"/>
              <a:t>④　医療及び助産 </a:t>
            </a:r>
          </a:p>
          <a:p>
            <a:pPr>
              <a:lnSpc>
                <a:spcPct val="80000"/>
              </a:lnSpc>
              <a:buFont typeface="Wingdings" pitchFamily="2" charset="2"/>
              <a:buNone/>
            </a:pPr>
            <a:r>
              <a:rPr lang="ja-JP" altLang="en-US" dirty="0"/>
              <a:t>⑤　災害にかかった者の救出 </a:t>
            </a:r>
          </a:p>
          <a:p>
            <a:pPr>
              <a:lnSpc>
                <a:spcPct val="80000"/>
              </a:lnSpc>
              <a:buFont typeface="Wingdings" pitchFamily="2" charset="2"/>
              <a:buNone/>
            </a:pPr>
            <a:r>
              <a:rPr lang="ja-JP" altLang="en-US" dirty="0"/>
              <a:t>⑥　災害にかかった住宅の応急修理 </a:t>
            </a:r>
          </a:p>
          <a:p>
            <a:pPr>
              <a:lnSpc>
                <a:spcPct val="80000"/>
              </a:lnSpc>
              <a:buFont typeface="Wingdings" pitchFamily="2" charset="2"/>
              <a:buNone/>
            </a:pPr>
            <a:r>
              <a:rPr lang="ja-JP" altLang="en-US" dirty="0"/>
              <a:t>⑦　生業に必要な資金、器具又は資料の給与又は貸与</a:t>
            </a:r>
          </a:p>
          <a:p>
            <a:pPr>
              <a:lnSpc>
                <a:spcPct val="80000"/>
              </a:lnSpc>
              <a:buFont typeface="Wingdings" pitchFamily="2" charset="2"/>
              <a:buNone/>
            </a:pPr>
            <a:r>
              <a:rPr lang="ja-JP" altLang="en-US" dirty="0"/>
              <a:t>　　（災害援護貸付金等の各種貸付制度の充実により現在運用されて</a:t>
            </a:r>
            <a:r>
              <a:rPr lang="ja-JP" altLang="en-US" dirty="0" smtClean="0"/>
              <a:t>いない）</a:t>
            </a:r>
            <a:endParaRPr lang="ja-JP" altLang="en-US" dirty="0"/>
          </a:p>
          <a:p>
            <a:pPr>
              <a:lnSpc>
                <a:spcPct val="80000"/>
              </a:lnSpc>
              <a:buFont typeface="Wingdings" pitchFamily="2" charset="2"/>
              <a:buNone/>
            </a:pPr>
            <a:r>
              <a:rPr lang="ja-JP" altLang="en-US" dirty="0"/>
              <a:t>⑧　学用品の給与 </a:t>
            </a:r>
          </a:p>
          <a:p>
            <a:pPr>
              <a:lnSpc>
                <a:spcPct val="80000"/>
              </a:lnSpc>
              <a:buFont typeface="Wingdings" pitchFamily="2" charset="2"/>
              <a:buNone/>
            </a:pPr>
            <a:r>
              <a:rPr lang="ja-JP" altLang="en-US" dirty="0"/>
              <a:t>⑨　埋葬 </a:t>
            </a:r>
          </a:p>
          <a:p>
            <a:pPr>
              <a:lnSpc>
                <a:spcPct val="80000"/>
              </a:lnSpc>
              <a:buFont typeface="Wingdings" pitchFamily="2" charset="2"/>
              <a:buNone/>
            </a:pPr>
            <a:r>
              <a:rPr lang="ja-JP" altLang="en-US" dirty="0"/>
              <a:t>⑩　死体の捜索及び処理 </a:t>
            </a:r>
          </a:p>
          <a:p>
            <a:pPr>
              <a:lnSpc>
                <a:spcPct val="80000"/>
              </a:lnSpc>
              <a:buFont typeface="Wingdings" pitchFamily="2" charset="2"/>
              <a:buNone/>
            </a:pPr>
            <a:r>
              <a:rPr lang="ja-JP" altLang="en-US" dirty="0"/>
              <a:t>⑪　災害によって住居又はその周辺に運ばれた土石、竹木等で</a:t>
            </a:r>
            <a:r>
              <a:rPr lang="ja-JP" altLang="en-US" dirty="0" smtClean="0"/>
              <a:t>日常に</a:t>
            </a:r>
            <a:r>
              <a:rPr lang="ja-JP" altLang="en-US" dirty="0"/>
              <a:t>著しい支障を及ぼしているものの除去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一般基準</a:t>
            </a:r>
            <a:endParaRPr kumimoji="1" lang="ja-JP" altLang="en-US" dirty="0"/>
          </a:p>
        </p:txBody>
      </p:sp>
      <p:sp>
        <p:nvSpPr>
          <p:cNvPr id="3" name="コンテンツ プレースホルダ 2"/>
          <p:cNvSpPr>
            <a:spLocks noGrp="1"/>
          </p:cNvSpPr>
          <p:nvPr>
            <p:ph idx="1"/>
          </p:nvPr>
        </p:nvSpPr>
        <p:spPr>
          <a:xfrm>
            <a:off x="251520" y="1066783"/>
            <a:ext cx="8435975" cy="4154984"/>
          </a:xfrm>
        </p:spPr>
        <p:txBody>
          <a:bodyPr/>
          <a:lstStyle/>
          <a:p>
            <a:pPr marL="0" indent="0">
              <a:buNone/>
            </a:pPr>
            <a:endParaRPr lang="en-US" altLang="ja-JP" dirty="0" smtClean="0"/>
          </a:p>
          <a:p>
            <a:pPr marL="0" indent="0">
              <a:buNone/>
            </a:pPr>
            <a:endParaRPr lang="en-US" altLang="ja-JP" dirty="0" smtClean="0"/>
          </a:p>
          <a:p>
            <a:pPr marL="0" indent="0">
              <a:buNone/>
            </a:pPr>
            <a:r>
              <a:rPr lang="ja-JP" altLang="en-US" dirty="0" smtClean="0"/>
              <a:t>　</a:t>
            </a:r>
            <a:r>
              <a:rPr lang="ja-JP" altLang="ja-JP" dirty="0" smtClean="0"/>
              <a:t>救助の程度、方法及び期間は、応急救助の必要な範囲内において、厚生労働大臣が定める基準に従い、あらかじめ、都道府県知事がこれを定めることになっている（災害救助法施行令</a:t>
            </a:r>
            <a:r>
              <a:rPr lang="en-US" altLang="ja-JP" dirty="0" smtClean="0"/>
              <a:t>9</a:t>
            </a:r>
            <a:r>
              <a:rPr lang="ja-JP" altLang="ja-JP" dirty="0" smtClean="0"/>
              <a:t>条</a:t>
            </a:r>
            <a:r>
              <a:rPr lang="en-US" altLang="ja-JP" dirty="0" smtClean="0"/>
              <a:t>1</a:t>
            </a:r>
            <a:r>
              <a:rPr lang="ja-JP" altLang="ja-JP" dirty="0" smtClean="0"/>
              <a:t>項）。</a:t>
            </a:r>
            <a:endParaRPr lang="en-US" altLang="ja-JP" dirty="0" smtClean="0"/>
          </a:p>
          <a:p>
            <a:pPr marL="0" indent="0">
              <a:buNone/>
            </a:pPr>
            <a:endParaRPr lang="en-US" altLang="ja-JP" dirty="0" smtClean="0"/>
          </a:p>
          <a:p>
            <a:pPr marL="355600" indent="0">
              <a:buNone/>
            </a:pPr>
            <a:r>
              <a:rPr lang="ja-JP" altLang="ja-JP" dirty="0" smtClean="0"/>
              <a:t>災害救助法による救助の程度、方法及び期間ならびに実費弁償の基準（平成</a:t>
            </a:r>
            <a:r>
              <a:rPr lang="en-US" altLang="ja-JP" dirty="0" smtClean="0"/>
              <a:t>12</a:t>
            </a:r>
            <a:r>
              <a:rPr lang="ja-JP" altLang="ja-JP" dirty="0" smtClean="0"/>
              <a:t>年</a:t>
            </a:r>
            <a:r>
              <a:rPr lang="en-US" altLang="ja-JP" dirty="0" smtClean="0"/>
              <a:t>3</a:t>
            </a:r>
            <a:r>
              <a:rPr lang="ja-JP" altLang="ja-JP" dirty="0" smtClean="0"/>
              <a:t>月</a:t>
            </a:r>
            <a:r>
              <a:rPr lang="en-US" altLang="ja-JP" dirty="0" smtClean="0"/>
              <a:t>31</a:t>
            </a:r>
            <a:r>
              <a:rPr lang="ja-JP" altLang="ja-JP" dirty="0" smtClean="0"/>
              <a:t>日厚生省告示第</a:t>
            </a:r>
            <a:r>
              <a:rPr lang="en-US" altLang="ja-JP" dirty="0" smtClean="0"/>
              <a:t>144</a:t>
            </a:r>
            <a:r>
              <a:rPr lang="ja-JP" altLang="ja-JP" dirty="0" smtClean="0"/>
              <a:t>号）</a:t>
            </a:r>
            <a:endParaRPr lang="en-US" altLang="ja-JP" dirty="0" smtClean="0"/>
          </a:p>
          <a:p>
            <a:pPr marL="0" indent="0">
              <a:buNone/>
            </a:pPr>
            <a:endParaRPr kumimoji="1" lang="en-US" altLang="ja-JP"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一般基準の具体例（</a:t>
            </a:r>
            <a:r>
              <a:rPr kumimoji="1" lang="en-US" altLang="ja-JP" dirty="0" smtClean="0"/>
              <a:t>2010</a:t>
            </a:r>
            <a:r>
              <a:rPr kumimoji="1" lang="ja-JP" altLang="en-US" dirty="0" smtClean="0"/>
              <a:t>年</a:t>
            </a:r>
            <a:r>
              <a:rPr kumimoji="1" lang="en-US" altLang="ja-JP" dirty="0" smtClean="0"/>
              <a:t>4</a:t>
            </a:r>
            <a:r>
              <a:rPr kumimoji="1" lang="ja-JP" altLang="en-US" dirty="0" smtClean="0"/>
              <a:t>月）</a:t>
            </a:r>
            <a:endParaRPr kumimoji="1" lang="ja-JP" altLang="en-US" dirty="0"/>
          </a:p>
        </p:txBody>
      </p:sp>
      <p:sp>
        <p:nvSpPr>
          <p:cNvPr id="3" name="コンテンツ プレースホルダ 2"/>
          <p:cNvSpPr>
            <a:spLocks noGrp="1"/>
          </p:cNvSpPr>
          <p:nvPr>
            <p:ph idx="1"/>
          </p:nvPr>
        </p:nvSpPr>
        <p:spPr>
          <a:xfrm>
            <a:off x="250825" y="1124744"/>
            <a:ext cx="8435975" cy="4007251"/>
          </a:xfrm>
        </p:spPr>
        <p:txBody>
          <a:bodyPr/>
          <a:lstStyle/>
          <a:p>
            <a:r>
              <a:rPr kumimoji="1" lang="ja-JP" altLang="en-US" dirty="0" smtClean="0"/>
              <a:t>避難所　１人１日当たり　３００円以内</a:t>
            </a:r>
            <a:endParaRPr kumimoji="1" lang="en-US" altLang="ja-JP" dirty="0" smtClean="0"/>
          </a:p>
          <a:p>
            <a:endParaRPr lang="en-US" altLang="ja-JP" dirty="0" smtClean="0"/>
          </a:p>
          <a:p>
            <a:r>
              <a:rPr kumimoji="1" lang="ja-JP" altLang="en-US" dirty="0" smtClean="0"/>
              <a:t>応急仮設住宅　１戸当たり　２９．７㎡　２３８万７０００円以内</a:t>
            </a:r>
            <a:endParaRPr kumimoji="1" lang="en-US" altLang="ja-JP" dirty="0" smtClean="0"/>
          </a:p>
          <a:p>
            <a:endParaRPr lang="en-US" altLang="ja-JP" dirty="0" smtClean="0"/>
          </a:p>
          <a:p>
            <a:r>
              <a:rPr kumimoji="1" lang="ja-JP" altLang="en-US" dirty="0" smtClean="0"/>
              <a:t>炊き出し等　</a:t>
            </a:r>
            <a:r>
              <a:rPr lang="ja-JP" altLang="en-US" dirty="0" smtClean="0"/>
              <a:t> １人１日当たり　１０１０円以内</a:t>
            </a:r>
            <a:endParaRPr kumimoji="1" lang="en-US" altLang="ja-JP" dirty="0" smtClean="0"/>
          </a:p>
          <a:p>
            <a:endParaRPr lang="en-US" altLang="ja-JP" dirty="0" smtClean="0"/>
          </a:p>
          <a:p>
            <a:r>
              <a:rPr kumimoji="1" lang="ja-JP" altLang="en-US" dirty="0" smtClean="0"/>
              <a:t>住宅の応急修理　</a:t>
            </a:r>
            <a:r>
              <a:rPr kumimoji="1" lang="en-US" altLang="ja-JP" dirty="0" smtClean="0"/>
              <a:t>52</a:t>
            </a:r>
            <a:r>
              <a:rPr kumimoji="1" lang="ja-JP" altLang="en-US" dirty="0" smtClean="0"/>
              <a:t>万円以内</a:t>
            </a:r>
            <a:endParaRPr kumimoji="1" lang="en-US" altLang="ja-JP" dirty="0" smtClean="0"/>
          </a:p>
          <a:p>
            <a:endParaRPr lang="en-US" altLang="ja-JP" dirty="0" smtClean="0"/>
          </a:p>
          <a:p>
            <a:r>
              <a:rPr kumimoji="1" lang="ja-JP" altLang="en-US" dirty="0" smtClean="0"/>
              <a:t>学用品の給与　小学校児童　１人当たり　４１００円以内</a:t>
            </a:r>
            <a:endParaRPr kumimoji="1" lang="ja-JP" altLang="en-US" dirty="0"/>
          </a:p>
        </p:txBody>
      </p:sp>
      <p:sp>
        <p:nvSpPr>
          <p:cNvPr id="4" name="雲 3"/>
          <p:cNvSpPr/>
          <p:nvPr/>
        </p:nvSpPr>
        <p:spPr>
          <a:xfrm>
            <a:off x="0" y="5085184"/>
            <a:ext cx="8748464" cy="177281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具体的に何を支給できるのかについても、</a:t>
            </a:r>
            <a:endParaRPr kumimoji="1" lang="en-US" altLang="ja-JP" sz="2400" dirty="0" smtClean="0">
              <a:solidFill>
                <a:schemeClr val="tx1"/>
              </a:solidFill>
            </a:endParaRPr>
          </a:p>
          <a:p>
            <a:pPr algn="ctr"/>
            <a:r>
              <a:rPr kumimoji="1" lang="ja-JP" altLang="en-US" sz="2400" dirty="0" smtClean="0">
                <a:solidFill>
                  <a:schemeClr val="tx1"/>
                </a:solidFill>
              </a:rPr>
              <a:t>一般基準に記載されている</a:t>
            </a:r>
            <a:endParaRPr kumimoji="1" lang="en-US" altLang="ja-JP" sz="2400" dirty="0" smtClean="0">
              <a:solidFill>
                <a:schemeClr val="tx1"/>
              </a:solidFill>
            </a:endParaRPr>
          </a:p>
          <a:p>
            <a:pPr algn="ctr"/>
            <a:r>
              <a:rPr kumimoji="1" lang="ja-JP" altLang="en-US" sz="2400" dirty="0" smtClean="0">
                <a:solidFill>
                  <a:schemeClr val="tx1"/>
                </a:solidFill>
              </a:rPr>
              <a:t>現場でどのような支給がされているのか？</a:t>
            </a:r>
            <a:endParaRPr kumimoji="1" lang="ja-JP" altLang="en-US" sz="24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災害救助法の抱えている問題点</a:t>
            </a:r>
            <a:endParaRPr kumimoji="1" lang="ja-JP" altLang="en-US" dirty="0"/>
          </a:p>
        </p:txBody>
      </p:sp>
      <p:sp>
        <p:nvSpPr>
          <p:cNvPr id="3" name="コンテンツ プレースホルダ 2"/>
          <p:cNvSpPr>
            <a:spLocks noGrp="1"/>
          </p:cNvSpPr>
          <p:nvPr>
            <p:ph idx="1"/>
          </p:nvPr>
        </p:nvSpPr>
        <p:spPr>
          <a:xfrm>
            <a:off x="250825" y="1124744"/>
            <a:ext cx="8435975" cy="5706177"/>
          </a:xfrm>
        </p:spPr>
        <p:txBody>
          <a:bodyPr/>
          <a:lstStyle/>
          <a:p>
            <a:r>
              <a:rPr kumimoji="1" lang="ja-JP" altLang="en-US" dirty="0" smtClean="0"/>
              <a:t>　現金支給が出来るのにもかかわらず、実際には現物支給のみとなっている</a:t>
            </a:r>
            <a:endParaRPr kumimoji="1" lang="en-US" altLang="ja-JP" dirty="0" smtClean="0"/>
          </a:p>
          <a:p>
            <a:pPr>
              <a:buNone/>
            </a:pPr>
            <a:r>
              <a:rPr lang="ja-JP" altLang="en-US" dirty="0" smtClean="0"/>
              <a:t>　　　</a:t>
            </a:r>
            <a:r>
              <a:rPr lang="en-US" altLang="ja-JP" dirty="0" smtClean="0"/>
              <a:t>〔</a:t>
            </a:r>
            <a:r>
              <a:rPr lang="ja-JP" altLang="en-US" dirty="0" smtClean="0"/>
              <a:t>県外避難者　食料や生活必需品は現金支給すべき </a:t>
            </a:r>
            <a:r>
              <a:rPr lang="en-US" altLang="ja-JP" dirty="0" smtClean="0"/>
              <a:t>〕</a:t>
            </a:r>
            <a:endParaRPr kumimoji="1" lang="en-US" altLang="ja-JP" dirty="0" smtClean="0"/>
          </a:p>
          <a:p>
            <a:endParaRPr lang="en-US" altLang="ja-JP" dirty="0" smtClean="0"/>
          </a:p>
          <a:p>
            <a:r>
              <a:rPr kumimoji="1" lang="ja-JP" altLang="en-US" dirty="0" smtClean="0"/>
              <a:t>　資力要件が付加された支援メニューがある</a:t>
            </a:r>
            <a:endParaRPr kumimoji="1" lang="en-US" altLang="ja-JP" dirty="0" smtClean="0"/>
          </a:p>
          <a:p>
            <a:pPr>
              <a:buNone/>
            </a:pPr>
            <a:r>
              <a:rPr lang="ja-JP" altLang="en-US" dirty="0" smtClean="0"/>
              <a:t>　　　　応急仮設住宅</a:t>
            </a:r>
            <a:endParaRPr lang="en-US" altLang="ja-JP" dirty="0" smtClean="0"/>
          </a:p>
          <a:p>
            <a:pPr>
              <a:buNone/>
            </a:pPr>
            <a:r>
              <a:rPr kumimoji="1" lang="ja-JP" altLang="en-US" dirty="0" smtClean="0"/>
              <a:t>　　　　　「自らの資力では住宅を得ることができないもの」</a:t>
            </a:r>
            <a:endParaRPr kumimoji="1" lang="en-US" altLang="ja-JP" dirty="0" smtClean="0"/>
          </a:p>
          <a:p>
            <a:pPr>
              <a:buNone/>
            </a:pPr>
            <a:r>
              <a:rPr lang="ja-JP" altLang="en-US" dirty="0" smtClean="0"/>
              <a:t>　　　　応急修理</a:t>
            </a:r>
            <a:endParaRPr lang="en-US" altLang="ja-JP" dirty="0" smtClean="0"/>
          </a:p>
          <a:p>
            <a:pPr>
              <a:buNone/>
            </a:pPr>
            <a:r>
              <a:rPr kumimoji="1" lang="ja-JP" altLang="en-US" dirty="0" smtClean="0"/>
              <a:t>　　　　　「応急修理を行う資力がない者」</a:t>
            </a:r>
            <a:endParaRPr kumimoji="1" lang="en-US" altLang="ja-JP" dirty="0" smtClean="0"/>
          </a:p>
          <a:p>
            <a:pPr>
              <a:buNone/>
            </a:pPr>
            <a:r>
              <a:rPr lang="ja-JP" altLang="en-US" dirty="0" smtClean="0"/>
              <a:t>　　　　　　　　（いわゆる「一般基準」に記載されている）</a:t>
            </a:r>
            <a:endParaRPr lang="en-US" altLang="ja-JP" dirty="0" smtClean="0"/>
          </a:p>
          <a:p>
            <a:pPr>
              <a:buNone/>
            </a:pPr>
            <a:endParaRPr lang="en-US" altLang="ja-JP" dirty="0" smtClean="0"/>
          </a:p>
          <a:p>
            <a:r>
              <a:rPr kumimoji="1" lang="ja-JP" altLang="en-US" dirty="0" smtClean="0"/>
              <a:t>　全体的に見て、限定的な支援という印象が否めない</a:t>
            </a:r>
            <a:endParaRPr kumimoji="1" lang="en-US" altLang="ja-JP" dirty="0" smtClean="0"/>
          </a:p>
          <a:p>
            <a:pPr>
              <a:buNone/>
            </a:pPr>
            <a:r>
              <a:rPr lang="ja-JP" altLang="en-US" dirty="0" smtClean="0"/>
              <a:t>　　　　厚生労働省社会・援護局が所轄</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特別基準の存在</a:t>
            </a:r>
            <a:endParaRPr kumimoji="1" lang="ja-JP" altLang="en-US" dirty="0"/>
          </a:p>
        </p:txBody>
      </p:sp>
      <p:sp>
        <p:nvSpPr>
          <p:cNvPr id="3" name="コンテンツ プレースホルダ 2"/>
          <p:cNvSpPr>
            <a:spLocks noGrp="1"/>
          </p:cNvSpPr>
          <p:nvPr>
            <p:ph idx="1"/>
          </p:nvPr>
        </p:nvSpPr>
        <p:spPr>
          <a:xfrm>
            <a:off x="251520" y="1628800"/>
            <a:ext cx="8435975" cy="4081117"/>
          </a:xfrm>
        </p:spPr>
        <p:txBody>
          <a:bodyPr/>
          <a:lstStyle/>
          <a:p>
            <a:pPr marL="0" indent="0"/>
            <a:r>
              <a:rPr lang="ja-JP" altLang="en-US" dirty="0" smtClean="0"/>
              <a:t>　</a:t>
            </a:r>
            <a:r>
              <a:rPr lang="ja-JP" altLang="ja-JP" dirty="0" smtClean="0"/>
              <a:t>厚生労働大臣が定めた</a:t>
            </a:r>
            <a:r>
              <a:rPr lang="ja-JP" altLang="ja-JP" dirty="0" smtClean="0">
                <a:solidFill>
                  <a:srgbClr val="FF0000"/>
                </a:solidFill>
              </a:rPr>
              <a:t>一般基準によっては救助の適切な実施が困難な場合</a:t>
            </a:r>
            <a:r>
              <a:rPr lang="ja-JP" altLang="ja-JP" dirty="0" smtClean="0"/>
              <a:t>には、都道府県知事は、厚生労働大臣に協議し、その同意を得た上で、救助の程度、方法及び期間を定めることができることになっている（災害救助法施行令</a:t>
            </a:r>
            <a:r>
              <a:rPr lang="en-US" altLang="ja-JP" dirty="0" smtClean="0"/>
              <a:t>9</a:t>
            </a:r>
            <a:r>
              <a:rPr lang="ja-JP" altLang="ja-JP" dirty="0" smtClean="0"/>
              <a:t>条</a:t>
            </a:r>
            <a:r>
              <a:rPr lang="en-US" altLang="ja-JP" dirty="0" smtClean="0"/>
              <a:t>2</a:t>
            </a:r>
            <a:r>
              <a:rPr lang="ja-JP" altLang="ja-JP" dirty="0" smtClean="0"/>
              <a:t>項）</a:t>
            </a:r>
            <a:r>
              <a:rPr lang="ja-JP" altLang="en-US" dirty="0" smtClean="0"/>
              <a:t>。</a:t>
            </a:r>
            <a:endParaRPr lang="en-US" altLang="ja-JP" dirty="0" smtClean="0"/>
          </a:p>
          <a:p>
            <a:pPr marL="0" indent="0"/>
            <a:endParaRPr lang="en-US" altLang="ja-JP" dirty="0" smtClean="0"/>
          </a:p>
          <a:p>
            <a:pPr marL="0" indent="0"/>
            <a:r>
              <a:rPr lang="ja-JP" altLang="en-US" dirty="0" smtClean="0"/>
              <a:t>　特別基準については、文書を持って協議することとなっているが、</a:t>
            </a:r>
            <a:r>
              <a:rPr lang="ja-JP" altLang="en-US" dirty="0" smtClean="0">
                <a:solidFill>
                  <a:srgbClr val="FF0000"/>
                </a:solidFill>
              </a:rPr>
              <a:t>緊急やむを得ない場合</a:t>
            </a:r>
            <a:r>
              <a:rPr lang="ja-JP" altLang="en-US" dirty="0" smtClean="0"/>
              <a:t>には、</a:t>
            </a:r>
            <a:r>
              <a:rPr lang="ja-JP" altLang="en-US" dirty="0" smtClean="0">
                <a:solidFill>
                  <a:srgbClr val="FF0000"/>
                </a:solidFill>
              </a:rPr>
              <a:t>電話やファクシミリにより申請</a:t>
            </a:r>
            <a:r>
              <a:rPr lang="ja-JP" altLang="en-US" dirty="0" smtClean="0"/>
              <a:t>し、事後速やかに文書を持って処理することとなっている。　　　</a:t>
            </a:r>
            <a:endParaRPr lang="en-US" altLang="ja-JP" dirty="0" smtClean="0"/>
          </a:p>
          <a:p>
            <a:pPr marL="0" indent="0">
              <a:buNone/>
            </a:pPr>
            <a:r>
              <a:rPr lang="ja-JP" altLang="en-US" dirty="0" smtClean="0"/>
              <a:t>　　　厚生労働省　</a:t>
            </a:r>
            <a:r>
              <a:rPr lang="ja-JP" altLang="ja-JP" dirty="0" smtClean="0"/>
              <a:t>『災害救助事務取扱要領　平成</a:t>
            </a:r>
            <a:r>
              <a:rPr lang="en-US" altLang="ja-JP" dirty="0" smtClean="0"/>
              <a:t>20</a:t>
            </a:r>
            <a:r>
              <a:rPr lang="ja-JP" altLang="ja-JP" dirty="0" smtClean="0"/>
              <a:t>年</a:t>
            </a:r>
            <a:r>
              <a:rPr lang="en-US" altLang="ja-JP" dirty="0" smtClean="0"/>
              <a:t>6</a:t>
            </a:r>
            <a:r>
              <a:rPr lang="ja-JP" altLang="ja-JP" dirty="0" smtClean="0"/>
              <a:t>月』</a:t>
            </a:r>
            <a:endParaRPr lang="ja-JP" altLang="en-US" dirty="0" smtClean="0"/>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特別基準の設定を求める際のポイント</a:t>
            </a:r>
            <a:endParaRPr kumimoji="1" lang="ja-JP" altLang="en-US" dirty="0"/>
          </a:p>
        </p:txBody>
      </p:sp>
      <p:sp>
        <p:nvSpPr>
          <p:cNvPr id="3" name="コンテンツ プレースホルダ 2"/>
          <p:cNvSpPr>
            <a:spLocks noGrp="1"/>
          </p:cNvSpPr>
          <p:nvPr>
            <p:ph idx="1"/>
          </p:nvPr>
        </p:nvSpPr>
        <p:spPr>
          <a:xfrm>
            <a:off x="250825" y="980728"/>
            <a:ext cx="8569647" cy="5853910"/>
          </a:xfrm>
        </p:spPr>
        <p:txBody>
          <a:bodyPr/>
          <a:lstStyle/>
          <a:p>
            <a:r>
              <a:rPr lang="ja-JP" altLang="en-US" dirty="0" smtClean="0"/>
              <a:t>　</a:t>
            </a:r>
            <a:r>
              <a:rPr lang="ja-JP" altLang="ja-JP" dirty="0" smtClean="0"/>
              <a:t>被災地・被災者のニーズを的確に把握し、一般基準によって充足ができるのかを判断し、できない場合は、特別基準の設定を検討する。</a:t>
            </a:r>
            <a:endParaRPr lang="en-US" altLang="ja-JP" dirty="0" smtClean="0"/>
          </a:p>
          <a:p>
            <a:endParaRPr lang="en-US" altLang="ja-JP" dirty="0" smtClean="0"/>
          </a:p>
          <a:p>
            <a:r>
              <a:rPr lang="ja-JP" altLang="en-US" dirty="0" smtClean="0"/>
              <a:t>　</a:t>
            </a:r>
            <a:r>
              <a:rPr lang="ja-JP" altLang="ja-JP" dirty="0" smtClean="0"/>
              <a:t>市町村ならびの都道府県の職員がどこまで被災者のニーズを把握できるのか、そして、ニーズを特別基準として設定することの必要性・合理性をどこまで説明できるかがポイントとなる。</a:t>
            </a:r>
            <a:endParaRPr lang="en-US" altLang="ja-JP" dirty="0" smtClean="0"/>
          </a:p>
          <a:p>
            <a:endParaRPr kumimoji="1" lang="en-US" altLang="ja-JP" dirty="0" smtClean="0"/>
          </a:p>
          <a:p>
            <a:r>
              <a:rPr lang="ja-JP" altLang="en-US" dirty="0" smtClean="0"/>
              <a:t>　弁護士が自治体に特別基準の設定を要求する際にも、上記のような視点に立って要求することが求められる。</a:t>
            </a:r>
            <a:endParaRPr lang="en-US" altLang="ja-JP" dirty="0" smtClean="0"/>
          </a:p>
          <a:p>
            <a:endParaRPr kumimoji="1" lang="en-US" altLang="ja-JP" dirty="0" smtClean="0"/>
          </a:p>
          <a:p>
            <a:r>
              <a:rPr lang="ja-JP" altLang="en-US" dirty="0" smtClean="0"/>
              <a:t>　</a:t>
            </a:r>
            <a:r>
              <a:rPr lang="ja-JP" altLang="en-US" dirty="0" smtClean="0">
                <a:solidFill>
                  <a:srgbClr val="FF0000"/>
                </a:solidFill>
              </a:rPr>
              <a:t>特別基準</a:t>
            </a:r>
            <a:r>
              <a:rPr lang="ja-JP" altLang="en-US" dirty="0" smtClean="0"/>
              <a:t>を設定することが、むしろ</a:t>
            </a:r>
            <a:r>
              <a:rPr lang="ja-JP" altLang="en-US" dirty="0" smtClean="0">
                <a:solidFill>
                  <a:srgbClr val="FF0000"/>
                </a:solidFill>
              </a:rPr>
              <a:t>当たり前</a:t>
            </a:r>
            <a:r>
              <a:rPr lang="ja-JP" altLang="en-US" dirty="0" smtClean="0"/>
              <a:t>という認識。</a:t>
            </a:r>
            <a:endParaRPr lang="en-US" altLang="ja-JP" dirty="0" smtClean="0"/>
          </a:p>
          <a:p>
            <a:pPr>
              <a:buNone/>
            </a:pPr>
            <a:r>
              <a:rPr kumimoji="1" lang="ja-JP" altLang="en-US" dirty="0" smtClean="0"/>
              <a:t>　　　　</a:t>
            </a:r>
            <a:r>
              <a:rPr lang="ja-JP" altLang="en-US" dirty="0" smtClean="0"/>
              <a:t>応急仮設となると２３８万７０００円以上は当然必要</a:t>
            </a:r>
            <a:endParaRPr lang="en-US" altLang="ja-JP" dirty="0" smtClean="0"/>
          </a:p>
          <a:p>
            <a:pPr>
              <a:buNone/>
            </a:pPr>
            <a:r>
              <a:rPr kumimoji="1" lang="ja-JP" altLang="en-US" dirty="0" smtClean="0"/>
              <a:t>　　　　福祉避難所となると当然、特別基準の設定となる</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東日本大震災における各種通知　特別基準</a:t>
            </a:r>
            <a:endParaRPr kumimoji="1" lang="ja-JP" altLang="en-US" dirty="0"/>
          </a:p>
        </p:txBody>
      </p:sp>
      <p:sp>
        <p:nvSpPr>
          <p:cNvPr id="3" name="コンテンツ プレースホルダ 2"/>
          <p:cNvSpPr>
            <a:spLocks noGrp="1"/>
          </p:cNvSpPr>
          <p:nvPr>
            <p:ph idx="1"/>
          </p:nvPr>
        </p:nvSpPr>
        <p:spPr>
          <a:xfrm>
            <a:off x="251520" y="1052736"/>
            <a:ext cx="8568952" cy="5749266"/>
          </a:xfrm>
        </p:spPr>
        <p:txBody>
          <a:bodyPr/>
          <a:lstStyle/>
          <a:p>
            <a:r>
              <a:rPr lang="ja-JP" altLang="en-US" dirty="0" smtClean="0"/>
              <a:t>　平成</a:t>
            </a:r>
            <a:r>
              <a:rPr lang="en-US" altLang="ja-JP" dirty="0" smtClean="0"/>
              <a:t>23</a:t>
            </a:r>
            <a:r>
              <a:rPr lang="ja-JP" altLang="en-US" dirty="0" smtClean="0"/>
              <a:t>年（</a:t>
            </a:r>
            <a:r>
              <a:rPr lang="en-US" altLang="ja-JP" dirty="0" smtClean="0"/>
              <a:t>2011</a:t>
            </a:r>
            <a:r>
              <a:rPr lang="ja-JP" altLang="en-US" dirty="0" smtClean="0"/>
              <a:t>年）東北地方太平洋沖地震に係る災害救助法の弾力運用について</a:t>
            </a:r>
            <a:r>
              <a:rPr lang="en-US" altLang="ja-JP" dirty="0" smtClean="0"/>
              <a:t>〔</a:t>
            </a:r>
            <a:r>
              <a:rPr lang="ja-JP" altLang="en-US" dirty="0" smtClean="0"/>
              <a:t>現在、（その</a:t>
            </a:r>
            <a:r>
              <a:rPr lang="en-US" altLang="ja-JP" dirty="0" smtClean="0"/>
              <a:t>4</a:t>
            </a:r>
            <a:r>
              <a:rPr lang="ja-JP" altLang="en-US" dirty="0" smtClean="0"/>
              <a:t>）まで出されている</a:t>
            </a:r>
            <a:r>
              <a:rPr lang="en-US" altLang="ja-JP" dirty="0" smtClean="0"/>
              <a:t>〕</a:t>
            </a:r>
          </a:p>
          <a:p>
            <a:r>
              <a:rPr lang="ja-JP" altLang="en-US" dirty="0" smtClean="0"/>
              <a:t>　県域を越えた避難者の旅館ホテル等への受入れについて</a:t>
            </a:r>
            <a:endParaRPr lang="en-US" altLang="ja-JP" dirty="0" smtClean="0"/>
          </a:p>
          <a:p>
            <a:r>
              <a:rPr lang="ja-JP" altLang="en-US" dirty="0" smtClean="0"/>
              <a:t>　避難所の生活環境の整備について</a:t>
            </a:r>
            <a:endParaRPr lang="en-US" altLang="ja-JP" dirty="0" smtClean="0"/>
          </a:p>
          <a:p>
            <a:endParaRPr lang="en-US" altLang="ja-JP" dirty="0" smtClean="0"/>
          </a:p>
          <a:p>
            <a:pPr marL="914400" lvl="1" indent="-457200">
              <a:buFont typeface="+mj-lt"/>
              <a:buAutoNum type="arabicPeriod"/>
            </a:pPr>
            <a:r>
              <a:rPr lang="ja-JP" altLang="en-US" dirty="0" smtClean="0"/>
              <a:t>被災地以外の都道府県による積極的受入れを促進</a:t>
            </a:r>
            <a:endParaRPr lang="en-US" altLang="ja-JP" dirty="0" smtClean="0"/>
          </a:p>
          <a:p>
            <a:pPr marL="914400" lvl="1" indent="-457200">
              <a:buFont typeface="+mj-lt"/>
              <a:buAutoNum type="arabicPeriod"/>
            </a:pPr>
            <a:r>
              <a:rPr lang="ja-JP" altLang="en-US" dirty="0" smtClean="0"/>
              <a:t>民間旅館・ホテル等について　</a:t>
            </a:r>
            <a:r>
              <a:rPr lang="en-US" altLang="ja-JP" dirty="0" smtClean="0"/>
              <a:t>1</a:t>
            </a:r>
            <a:r>
              <a:rPr lang="ja-JP" altLang="en-US" dirty="0" smtClean="0"/>
              <a:t>人</a:t>
            </a:r>
            <a:r>
              <a:rPr lang="en-US" altLang="ja-JP" dirty="0" smtClean="0"/>
              <a:t>1</a:t>
            </a:r>
            <a:r>
              <a:rPr lang="ja-JP" altLang="en-US" dirty="0" smtClean="0"/>
              <a:t>日</a:t>
            </a:r>
            <a:r>
              <a:rPr lang="en-US" altLang="ja-JP" dirty="0" smtClean="0"/>
              <a:t>5000</a:t>
            </a:r>
            <a:r>
              <a:rPr lang="ja-JP" altLang="en-US" dirty="0" smtClean="0"/>
              <a:t>円（食事込み）</a:t>
            </a:r>
            <a:endParaRPr lang="en-US" altLang="ja-JP" dirty="0" smtClean="0"/>
          </a:p>
          <a:p>
            <a:pPr marL="914400" lvl="1" indent="-457200">
              <a:buFont typeface="+mj-lt"/>
              <a:buAutoNum type="arabicPeriod"/>
            </a:pPr>
            <a:r>
              <a:rPr lang="ja-JP" altLang="en-US" dirty="0" smtClean="0"/>
              <a:t>避難所の開設期間／食事については</a:t>
            </a:r>
            <a:r>
              <a:rPr lang="en-US" altLang="ja-JP" dirty="0" smtClean="0"/>
              <a:t>7</a:t>
            </a:r>
            <a:r>
              <a:rPr lang="ja-JP" altLang="en-US" dirty="0" smtClean="0"/>
              <a:t>日以内→</a:t>
            </a:r>
            <a:r>
              <a:rPr lang="en-US" altLang="ja-JP" dirty="0" smtClean="0"/>
              <a:t>2</a:t>
            </a:r>
            <a:r>
              <a:rPr lang="ja-JP" altLang="en-US" dirty="0" smtClean="0"/>
              <a:t>ヶ月まで（さらに延長可）</a:t>
            </a:r>
            <a:endParaRPr lang="en-US" altLang="ja-JP" dirty="0" smtClean="0"/>
          </a:p>
          <a:p>
            <a:pPr marL="914400" lvl="1" indent="-457200">
              <a:buFont typeface="+mj-lt"/>
              <a:buAutoNum type="arabicPeriod"/>
            </a:pPr>
            <a:r>
              <a:rPr lang="ja-JP" altLang="en-US" dirty="0" smtClean="0"/>
              <a:t>応急仮設住宅は寒冷地仕様</a:t>
            </a:r>
            <a:endParaRPr lang="en-US" altLang="ja-JP" dirty="0" smtClean="0"/>
          </a:p>
          <a:p>
            <a:pPr marL="914400" lvl="1" indent="-457200">
              <a:buFont typeface="+mj-lt"/>
              <a:buAutoNum type="arabicPeriod"/>
            </a:pPr>
            <a:r>
              <a:rPr lang="ja-JP" altLang="en-US" dirty="0" smtClean="0"/>
              <a:t>民間賃貸、空き家の借り上げ　</a:t>
            </a:r>
            <a:r>
              <a:rPr lang="en-US" altLang="ja-JP" dirty="0" smtClean="0"/>
              <a:t>1</a:t>
            </a:r>
            <a:r>
              <a:rPr lang="ja-JP" altLang="en-US" dirty="0" smtClean="0"/>
              <a:t>戸月額</a:t>
            </a:r>
            <a:r>
              <a:rPr lang="en-US" altLang="ja-JP" dirty="0" smtClean="0"/>
              <a:t>6</a:t>
            </a:r>
            <a:r>
              <a:rPr lang="ja-JP" altLang="en-US" dirty="0" smtClean="0"/>
              <a:t>万円</a:t>
            </a:r>
            <a:endParaRPr lang="en-US" altLang="ja-JP" dirty="0" smtClean="0"/>
          </a:p>
          <a:p>
            <a:pPr marL="914400" lvl="1" indent="-457200">
              <a:buFont typeface="+mj-lt"/>
              <a:buAutoNum type="arabicPeriod"/>
            </a:pPr>
            <a:r>
              <a:rPr kumimoji="1" lang="ja-JP" altLang="en-US" dirty="0" smtClean="0"/>
              <a:t>パーティション　冷暖房　仮設洗濯場／風呂／シャワー／トイレ</a:t>
            </a:r>
            <a:endParaRPr kumimoji="1" lang="en-US" altLang="ja-JP" dirty="0" smtClean="0"/>
          </a:p>
          <a:p>
            <a:pPr marL="914400" lvl="1" indent="-457200">
              <a:buFont typeface="+mj-lt"/>
              <a:buAutoNum type="arabicPeriod"/>
            </a:pPr>
            <a:r>
              <a:rPr lang="ja-JP" altLang="en-US" dirty="0" smtClean="0"/>
              <a:t>食事については、高齢者・病弱者に対する配慮</a:t>
            </a:r>
            <a:endParaRPr lang="en-US" altLang="ja-JP" dirty="0" smtClean="0"/>
          </a:p>
          <a:p>
            <a:pPr marL="914400" lvl="1" indent="-457200">
              <a:buFont typeface="+mj-lt"/>
              <a:buAutoNum type="arabicPeriod"/>
            </a:pPr>
            <a:r>
              <a:rPr kumimoji="1" lang="ja-JP" altLang="en-US" dirty="0" smtClean="0"/>
              <a:t>福祉避難所の設置</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我々がおかれている状況</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県外避難者の受け入れと災害救助法</a:t>
            </a:r>
            <a:endParaRPr kumimoji="1" lang="ja-JP" altLang="en-US" dirty="0"/>
          </a:p>
        </p:txBody>
      </p:sp>
      <p:sp>
        <p:nvSpPr>
          <p:cNvPr id="3" name="コンテンツ プレースホルダ 2"/>
          <p:cNvSpPr>
            <a:spLocks noGrp="1"/>
          </p:cNvSpPr>
          <p:nvPr>
            <p:ph idx="1"/>
          </p:nvPr>
        </p:nvSpPr>
        <p:spPr>
          <a:xfrm>
            <a:off x="250825" y="1484312"/>
            <a:ext cx="8435975" cy="4524315"/>
          </a:xfrm>
        </p:spPr>
        <p:txBody>
          <a:bodyPr/>
          <a:lstStyle/>
          <a:p>
            <a:r>
              <a:rPr kumimoji="1" lang="ja-JP" altLang="en-US" dirty="0" smtClean="0"/>
              <a:t>災害救助法</a:t>
            </a:r>
            <a:r>
              <a:rPr kumimoji="1" lang="en-US" altLang="ja-JP" dirty="0" smtClean="0"/>
              <a:t>35</a:t>
            </a:r>
            <a:r>
              <a:rPr kumimoji="1" lang="ja-JP" altLang="en-US" dirty="0" smtClean="0"/>
              <a:t>条</a:t>
            </a:r>
            <a:r>
              <a:rPr kumimoji="1" lang="en-US" altLang="ja-JP" dirty="0" smtClean="0"/>
              <a:t>〔</a:t>
            </a:r>
            <a:r>
              <a:rPr kumimoji="1" lang="ja-JP" altLang="en-US" dirty="0" smtClean="0"/>
              <a:t>費用の求償</a:t>
            </a:r>
            <a:r>
              <a:rPr kumimoji="1" lang="en-US" altLang="ja-JP" dirty="0" smtClean="0"/>
              <a:t>〕</a:t>
            </a:r>
          </a:p>
          <a:p>
            <a:pPr>
              <a:buNone/>
            </a:pPr>
            <a:r>
              <a:rPr lang="ja-JP" altLang="en-US" dirty="0" smtClean="0"/>
              <a:t>　　　都道府県は、他の都道府県において行われた救助につきなした応援のため支弁した費用について、救助の行われた地の都道府県に対して、求償することができる。</a:t>
            </a:r>
            <a:endParaRPr lang="en-US" altLang="ja-JP" dirty="0" smtClean="0"/>
          </a:p>
          <a:p>
            <a:endParaRPr lang="ja-JP" altLang="en-US" dirty="0" smtClean="0"/>
          </a:p>
          <a:p>
            <a:r>
              <a:rPr lang="ja-JP" altLang="en-US" dirty="0" smtClean="0"/>
              <a:t>　この規定により、広域に避難者が出た場合でも、受け入れ先の自治体は災害救助法に沿った救助（実質無償）が可能である。</a:t>
            </a:r>
          </a:p>
          <a:p>
            <a:endParaRPr kumimoji="1" lang="en-US" altLang="ja-JP" dirty="0" smtClean="0"/>
          </a:p>
          <a:p>
            <a:r>
              <a:rPr lang="ja-JP" altLang="en-US" dirty="0" smtClean="0"/>
              <a:t>　</a:t>
            </a:r>
            <a:r>
              <a:rPr lang="en-US" altLang="ja-JP" dirty="0" smtClean="0"/>
              <a:t>2011</a:t>
            </a:r>
            <a:r>
              <a:rPr lang="ja-JP" altLang="en-US" dirty="0" smtClean="0"/>
              <a:t>年</a:t>
            </a:r>
            <a:r>
              <a:rPr lang="en-US" altLang="ja-JP" dirty="0" smtClean="0"/>
              <a:t>3</a:t>
            </a:r>
            <a:r>
              <a:rPr lang="ja-JP" altLang="en-US" dirty="0" smtClean="0"/>
              <a:t>月</a:t>
            </a:r>
            <a:r>
              <a:rPr lang="en-US" altLang="ja-JP" dirty="0" smtClean="0"/>
              <a:t>19</a:t>
            </a:r>
            <a:r>
              <a:rPr lang="ja-JP" altLang="en-US" dirty="0" smtClean="0"/>
              <a:t>日の厚生労働省による通知（上述「災害救助法の弾力運用について」）により、このことが確認された。</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3" cstate="print"/>
          <a:srcRect/>
          <a:stretch>
            <a:fillRect/>
          </a:stretch>
        </p:blipFill>
        <p:spPr bwMode="auto">
          <a:xfrm>
            <a:off x="395536" y="283468"/>
            <a:ext cx="8367816" cy="5881836"/>
          </a:xfrm>
          <a:prstGeom prst="rect">
            <a:avLst/>
          </a:prstGeom>
          <a:noFill/>
          <a:ln w="9525">
            <a:noFill/>
            <a:miter lim="800000"/>
            <a:headEnd/>
            <a:tailEnd/>
          </a:ln>
        </p:spPr>
      </p:pic>
      <p:sp>
        <p:nvSpPr>
          <p:cNvPr id="5" name="テキスト ボックス 4"/>
          <p:cNvSpPr txBox="1"/>
          <p:nvPr/>
        </p:nvSpPr>
        <p:spPr>
          <a:xfrm>
            <a:off x="6372200" y="6237312"/>
            <a:ext cx="1440160" cy="338554"/>
          </a:xfrm>
          <a:prstGeom prst="rect">
            <a:avLst/>
          </a:prstGeom>
          <a:noFill/>
        </p:spPr>
        <p:txBody>
          <a:bodyPr wrap="square" rtlCol="0">
            <a:spAutoFit/>
          </a:bodyPr>
          <a:lstStyle/>
          <a:p>
            <a:r>
              <a:rPr kumimoji="1" lang="ja-JP" altLang="en-US" sz="1600" dirty="0" smtClean="0"/>
              <a:t>厚労省</a:t>
            </a:r>
            <a:r>
              <a:rPr kumimoji="1" lang="en-US" altLang="ja-JP" sz="1600" dirty="0" smtClean="0"/>
              <a:t>HP</a:t>
            </a:r>
            <a:r>
              <a:rPr kumimoji="1" lang="ja-JP" altLang="en-US" sz="1600" dirty="0" smtClean="0"/>
              <a:t>より</a:t>
            </a:r>
            <a:endParaRPr kumimoji="1" lang="ja-JP" altLang="en-US" sz="1600" dirty="0"/>
          </a:p>
        </p:txBody>
      </p:sp>
      <p:sp>
        <p:nvSpPr>
          <p:cNvPr id="6" name="円/楕円 5"/>
          <p:cNvSpPr/>
          <p:nvPr/>
        </p:nvSpPr>
        <p:spPr>
          <a:xfrm>
            <a:off x="3635896" y="1412776"/>
            <a:ext cx="2088232" cy="367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7" name="雲形吹き出し 6"/>
          <p:cNvSpPr/>
          <p:nvPr/>
        </p:nvSpPr>
        <p:spPr>
          <a:xfrm>
            <a:off x="3203848" y="5301208"/>
            <a:ext cx="3168352" cy="1368152"/>
          </a:xfrm>
          <a:prstGeom prst="cloudCallout">
            <a:avLst>
              <a:gd name="adj1" fmla="val -18314"/>
              <a:gd name="adj2" fmla="val -737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手続を簡略化</a:t>
            </a:r>
            <a:endParaRPr kumimoji="1" lang="en-US" altLang="ja-JP" sz="2000" dirty="0" smtClean="0">
              <a:solidFill>
                <a:schemeClr val="tx1"/>
              </a:solidFill>
            </a:endParaRPr>
          </a:p>
          <a:p>
            <a:pPr algn="ctr"/>
            <a:r>
              <a:rPr kumimoji="1" lang="ja-JP" altLang="en-US" sz="2000" dirty="0" smtClean="0">
                <a:solidFill>
                  <a:schemeClr val="tx1"/>
                </a:solidFill>
              </a:rPr>
              <a:t>できないのか？</a:t>
            </a:r>
            <a:endParaRPr kumimoji="1" lang="en-US" altLang="ja-JP" sz="2000" dirty="0" smtClean="0">
              <a:solidFill>
                <a:schemeClr val="tx1"/>
              </a:solidFill>
            </a:endParaRPr>
          </a:p>
          <a:p>
            <a:pPr algn="ctr"/>
            <a:r>
              <a:rPr lang="ja-JP" altLang="en-US" sz="2000" dirty="0" smtClean="0">
                <a:solidFill>
                  <a:schemeClr val="tx1"/>
                </a:solidFill>
              </a:rPr>
              <a:t>個別避難者は？</a:t>
            </a:r>
            <a:endParaRPr kumimoji="1" lang="ja-JP" altLang="en-US" sz="20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3" cstate="print"/>
          <a:srcRect/>
          <a:stretch>
            <a:fillRect/>
          </a:stretch>
        </p:blipFill>
        <p:spPr bwMode="auto">
          <a:xfrm>
            <a:off x="539552" y="260648"/>
            <a:ext cx="7848873" cy="5525264"/>
          </a:xfrm>
          <a:prstGeom prst="rect">
            <a:avLst/>
          </a:prstGeom>
          <a:noFill/>
          <a:ln w="9525">
            <a:noFill/>
            <a:miter lim="800000"/>
            <a:headEnd/>
            <a:tailEnd/>
          </a:ln>
        </p:spPr>
      </p:pic>
      <p:sp>
        <p:nvSpPr>
          <p:cNvPr id="5" name="テキスト ボックス 4"/>
          <p:cNvSpPr txBox="1"/>
          <p:nvPr/>
        </p:nvSpPr>
        <p:spPr>
          <a:xfrm>
            <a:off x="6732240" y="5466710"/>
            <a:ext cx="1440160" cy="338554"/>
          </a:xfrm>
          <a:prstGeom prst="rect">
            <a:avLst/>
          </a:prstGeom>
          <a:noFill/>
        </p:spPr>
        <p:txBody>
          <a:bodyPr wrap="square" rtlCol="0">
            <a:spAutoFit/>
          </a:bodyPr>
          <a:lstStyle/>
          <a:p>
            <a:r>
              <a:rPr kumimoji="1" lang="ja-JP" altLang="en-US" sz="1600" dirty="0" smtClean="0"/>
              <a:t>厚労省</a:t>
            </a:r>
            <a:r>
              <a:rPr kumimoji="1" lang="en-US" altLang="ja-JP" sz="1600" dirty="0" smtClean="0"/>
              <a:t>HP</a:t>
            </a:r>
            <a:r>
              <a:rPr kumimoji="1" lang="ja-JP" altLang="en-US" sz="1600" dirty="0" smtClean="0"/>
              <a:t>より</a:t>
            </a:r>
            <a:endParaRPr kumimoji="1" lang="ja-JP" altLang="en-US" sz="1600" dirty="0"/>
          </a:p>
        </p:txBody>
      </p:sp>
      <p:sp>
        <p:nvSpPr>
          <p:cNvPr id="4" name="円/楕円 3"/>
          <p:cNvSpPr/>
          <p:nvPr/>
        </p:nvSpPr>
        <p:spPr>
          <a:xfrm>
            <a:off x="2195736" y="2636912"/>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6" name="円/楕円 5"/>
          <p:cNvSpPr/>
          <p:nvPr/>
        </p:nvSpPr>
        <p:spPr>
          <a:xfrm>
            <a:off x="2051720" y="5013176"/>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これから求めるべき特別基準とは</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250825" y="1052736"/>
            <a:ext cx="8641655" cy="5336846"/>
          </a:xfrm>
        </p:spPr>
        <p:txBody>
          <a:bodyPr/>
          <a:lstStyle/>
          <a:p>
            <a:r>
              <a:rPr kumimoji="1" lang="ja-JP" altLang="en-US" dirty="0" smtClean="0"/>
              <a:t>それぞれの地域において特別基準が実現されているかを確認</a:t>
            </a:r>
            <a:endParaRPr kumimoji="1" lang="en-US" altLang="ja-JP" dirty="0" smtClean="0"/>
          </a:p>
          <a:p>
            <a:pPr>
              <a:buNone/>
            </a:pPr>
            <a:r>
              <a:rPr lang="ja-JP" altLang="en-US" dirty="0" smtClean="0"/>
              <a:t>　　（受け入れ先の自治体が法に基づく支援をしているかも含め）</a:t>
            </a:r>
            <a:endParaRPr kumimoji="1" lang="en-US" altLang="ja-JP" dirty="0" smtClean="0"/>
          </a:p>
          <a:p>
            <a:endParaRPr lang="en-US" altLang="ja-JP" dirty="0" smtClean="0"/>
          </a:p>
          <a:p>
            <a:r>
              <a:rPr kumimoji="1" lang="ja-JP" altLang="en-US" dirty="0" smtClean="0"/>
              <a:t>避難所・仮設住宅における生活環境の改善</a:t>
            </a:r>
            <a:endParaRPr kumimoji="1" lang="en-US" altLang="ja-JP" dirty="0" smtClean="0"/>
          </a:p>
          <a:p>
            <a:pPr>
              <a:buNone/>
            </a:pPr>
            <a:r>
              <a:rPr lang="ja-JP" altLang="en-US" dirty="0" smtClean="0"/>
              <a:t>　　</a:t>
            </a:r>
            <a:r>
              <a:rPr kumimoji="1" lang="ja-JP" altLang="en-US" dirty="0" smtClean="0"/>
              <a:t>　（高齢者／</a:t>
            </a:r>
            <a:r>
              <a:rPr kumimoji="1" lang="ja-JP" altLang="en-US" dirty="0" err="1" smtClean="0"/>
              <a:t>障がい</a:t>
            </a:r>
            <a:r>
              <a:rPr kumimoji="1" lang="ja-JP" altLang="en-US" dirty="0" smtClean="0"/>
              <a:t>者／女性への配慮　</a:t>
            </a:r>
            <a:r>
              <a:rPr lang="ja-JP" altLang="en-US" dirty="0" smtClean="0"/>
              <a:t>安全　バリアフリー </a:t>
            </a:r>
            <a:r>
              <a:rPr kumimoji="1" lang="ja-JP" altLang="en-US" dirty="0" smtClean="0"/>
              <a:t>）</a:t>
            </a:r>
            <a:r>
              <a:rPr lang="ja-JP" altLang="en-US" dirty="0" smtClean="0"/>
              <a:t>　</a:t>
            </a:r>
            <a:endParaRPr lang="en-US" altLang="ja-JP" dirty="0" smtClean="0"/>
          </a:p>
          <a:p>
            <a:pPr>
              <a:buNone/>
            </a:pPr>
            <a:endParaRPr kumimoji="1" lang="en-US" altLang="ja-JP" dirty="0" smtClean="0"/>
          </a:p>
          <a:p>
            <a:r>
              <a:rPr kumimoji="1" lang="ja-JP" altLang="en-US" dirty="0" smtClean="0"/>
              <a:t>県外避難者に対する現金支給の実現</a:t>
            </a:r>
            <a:endParaRPr kumimoji="1" lang="en-US" altLang="ja-JP" dirty="0" smtClean="0"/>
          </a:p>
          <a:p>
            <a:pPr>
              <a:buNone/>
            </a:pPr>
            <a:r>
              <a:rPr lang="ja-JP" altLang="en-US" dirty="0" smtClean="0"/>
              <a:t>　　　（食費　生活必需品　学用品　など　現実的な生活保障）</a:t>
            </a:r>
            <a:endParaRPr kumimoji="1" lang="en-US" altLang="ja-JP" dirty="0" smtClean="0"/>
          </a:p>
          <a:p>
            <a:endParaRPr lang="en-US" altLang="ja-JP" dirty="0" smtClean="0"/>
          </a:p>
          <a:p>
            <a:r>
              <a:rPr kumimoji="1" lang="ja-JP" altLang="en-US" dirty="0" smtClean="0"/>
              <a:t>仮設住宅／応急修理に資力要件を求めない</a:t>
            </a:r>
            <a:endParaRPr kumimoji="1" lang="en-US" altLang="ja-JP" dirty="0" smtClean="0"/>
          </a:p>
          <a:p>
            <a:endParaRPr lang="en-US" altLang="ja-JP" dirty="0" smtClean="0"/>
          </a:p>
          <a:p>
            <a:r>
              <a:rPr lang="ja-JP" altLang="en-US" dirty="0" smtClean="0"/>
              <a:t>生業資金の給与を検討する</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被災者生活再建支援法</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支援法の歴史</a:t>
            </a:r>
            <a:endParaRPr kumimoji="1" lang="ja-JP" altLang="en-US" dirty="0"/>
          </a:p>
        </p:txBody>
      </p:sp>
      <p:graphicFrame>
        <p:nvGraphicFramePr>
          <p:cNvPr id="4" name="コンテンツ プレースホルダ 3"/>
          <p:cNvGraphicFramePr>
            <a:graphicFrameLocks noGrp="1"/>
          </p:cNvGraphicFramePr>
          <p:nvPr>
            <p:ph idx="1"/>
          </p:nvPr>
        </p:nvGraphicFramePr>
        <p:xfrm>
          <a:off x="179512" y="1052736"/>
          <a:ext cx="8686800"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制度の対象となる自然災害</a:t>
            </a:r>
            <a:endParaRPr kumimoji="1" lang="ja-JP" altLang="en-US" dirty="0"/>
          </a:p>
        </p:txBody>
      </p:sp>
      <p:sp>
        <p:nvSpPr>
          <p:cNvPr id="3" name="コンテンツ プレースホルダ 2"/>
          <p:cNvSpPr>
            <a:spLocks noGrp="1"/>
          </p:cNvSpPr>
          <p:nvPr>
            <p:ph idx="1"/>
          </p:nvPr>
        </p:nvSpPr>
        <p:spPr>
          <a:xfrm>
            <a:off x="250825" y="1382456"/>
            <a:ext cx="8435975" cy="4782848"/>
          </a:xfrm>
        </p:spPr>
        <p:txBody>
          <a:bodyPr/>
          <a:lstStyle/>
          <a:p>
            <a:pPr>
              <a:buNone/>
            </a:pPr>
            <a:r>
              <a:rPr lang="ja-JP" altLang="en-US" sz="2000" dirty="0" smtClean="0"/>
              <a:t>① 災害救助法施行令第１条第１項第１号又は第２号に該当する被害が発生した市町村</a:t>
            </a:r>
          </a:p>
          <a:p>
            <a:pPr>
              <a:buNone/>
            </a:pPr>
            <a:r>
              <a:rPr lang="ja-JP" altLang="en-US" sz="2000" dirty="0" smtClean="0"/>
              <a:t>② １０世帯以上の住宅全壊被害が発生した市町村</a:t>
            </a:r>
          </a:p>
          <a:p>
            <a:pPr>
              <a:buNone/>
            </a:pPr>
            <a:r>
              <a:rPr lang="ja-JP" altLang="en-US" sz="2000" dirty="0" smtClean="0"/>
              <a:t>③ １００世帯以上の住宅全壊被害が発生した都道府県</a:t>
            </a:r>
          </a:p>
          <a:p>
            <a:pPr>
              <a:buNone/>
            </a:pPr>
            <a:r>
              <a:rPr lang="ja-JP" altLang="en-US" sz="2000" dirty="0" smtClean="0"/>
              <a:t>④ ①又は②の市町村を含む都道府県で、</a:t>
            </a:r>
          </a:p>
          <a:p>
            <a:pPr>
              <a:buNone/>
            </a:pPr>
            <a:r>
              <a:rPr lang="ja-JP" altLang="en-US" sz="2000" dirty="0" smtClean="0"/>
              <a:t>５世帯以上の住宅全壊被害が発生した市町村（人口１０万人未満に限る）</a:t>
            </a:r>
          </a:p>
          <a:p>
            <a:pPr>
              <a:buNone/>
            </a:pPr>
            <a:r>
              <a:rPr lang="ja-JP" altLang="en-US" sz="2000" dirty="0" smtClean="0"/>
              <a:t>⑤ ①～③の区域に隣接し、</a:t>
            </a:r>
          </a:p>
          <a:p>
            <a:pPr>
              <a:buNone/>
            </a:pPr>
            <a:r>
              <a:rPr lang="ja-JP" altLang="en-US" sz="2000" dirty="0" smtClean="0"/>
              <a:t>５世帯以上の住宅全壊被害が発生した市町村（人口１０万人未満に限る）</a:t>
            </a:r>
          </a:p>
          <a:p>
            <a:pPr>
              <a:buNone/>
            </a:pPr>
            <a:r>
              <a:rPr lang="ja-JP" altLang="en-US" sz="2000" dirty="0" smtClean="0"/>
              <a:t>⑥ ①若しくは②の市町村を含む都道府県又は③の都道府県が２以上ある場合に、</a:t>
            </a:r>
          </a:p>
          <a:p>
            <a:pPr>
              <a:buNone/>
            </a:pPr>
            <a:r>
              <a:rPr lang="ja-JP" altLang="en-US" sz="2000" dirty="0" smtClean="0"/>
              <a:t>　　５世帯以上の住宅全壊被害が発生した市町村（人口１０万人未満に限る）</a:t>
            </a:r>
          </a:p>
          <a:p>
            <a:pPr>
              <a:buNone/>
            </a:pPr>
            <a:r>
              <a:rPr lang="ja-JP" altLang="en-US" sz="2000" dirty="0" smtClean="0"/>
              <a:t>　　２世帯以上の住宅全壊被害が発生した市町村（人口５万人未満に限る）</a:t>
            </a: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制度の対象となる被災世帯</a:t>
            </a:r>
            <a:endParaRPr kumimoji="1" lang="ja-JP" altLang="en-US" dirty="0"/>
          </a:p>
        </p:txBody>
      </p:sp>
      <p:sp>
        <p:nvSpPr>
          <p:cNvPr id="3" name="コンテンツ プレースホルダ 2"/>
          <p:cNvSpPr>
            <a:spLocks noGrp="1"/>
          </p:cNvSpPr>
          <p:nvPr>
            <p:ph idx="1"/>
          </p:nvPr>
        </p:nvSpPr>
        <p:spPr>
          <a:xfrm>
            <a:off x="250825" y="980728"/>
            <a:ext cx="8435975" cy="5041380"/>
          </a:xfrm>
        </p:spPr>
        <p:txBody>
          <a:bodyPr/>
          <a:lstStyle/>
          <a:p>
            <a:pPr>
              <a:buNone/>
            </a:pPr>
            <a:r>
              <a:rPr lang="ja-JP" altLang="en-US" dirty="0" smtClean="0"/>
              <a:t>① 住宅が「全壊」した世帯</a:t>
            </a:r>
            <a:endParaRPr lang="en-US" altLang="ja-JP" dirty="0" smtClean="0"/>
          </a:p>
          <a:p>
            <a:pPr>
              <a:buNone/>
            </a:pPr>
            <a:endParaRPr lang="ja-JP" altLang="en-US" dirty="0" smtClean="0"/>
          </a:p>
          <a:p>
            <a:pPr>
              <a:buNone/>
            </a:pPr>
            <a:r>
              <a:rPr lang="ja-JP" altLang="en-US" dirty="0" smtClean="0"/>
              <a:t>② 住宅が半壊、又は住宅の敷地に被害が生じ、その住宅をやむを得ず解体した世帯</a:t>
            </a:r>
            <a:endParaRPr lang="en-US" altLang="ja-JP" dirty="0" smtClean="0"/>
          </a:p>
          <a:p>
            <a:pPr>
              <a:buNone/>
            </a:pPr>
            <a:endParaRPr lang="ja-JP" altLang="en-US" dirty="0" smtClean="0"/>
          </a:p>
          <a:p>
            <a:pPr>
              <a:buNone/>
            </a:pPr>
            <a:r>
              <a:rPr lang="ja-JP" altLang="en-US" dirty="0" smtClean="0"/>
              <a:t>③ 災害による危険な状態が継続し、住宅に居住不能な状態が長期間継続している世帯（</a:t>
            </a:r>
            <a:r>
              <a:rPr lang="ja-JP" altLang="en-US" dirty="0" smtClean="0">
                <a:solidFill>
                  <a:srgbClr val="FF0000"/>
                </a:solidFill>
              </a:rPr>
              <a:t>長期避難→原発で避難している所や社会的インフラが破壊された所は想定されうる</a:t>
            </a:r>
            <a:r>
              <a:rPr lang="ja-JP" altLang="en-US" dirty="0" smtClean="0"/>
              <a:t>）</a:t>
            </a:r>
            <a:endParaRPr lang="en-US" altLang="ja-JP" dirty="0" smtClean="0"/>
          </a:p>
          <a:p>
            <a:pPr>
              <a:buNone/>
            </a:pPr>
            <a:endParaRPr lang="ja-JP" altLang="en-US" dirty="0" smtClean="0"/>
          </a:p>
          <a:p>
            <a:pPr>
              <a:buNone/>
            </a:pPr>
            <a:r>
              <a:rPr lang="ja-JP" altLang="en-US" dirty="0" smtClean="0"/>
              <a:t>④ 住宅が半壊し、大規模な補修を行わなければ居住することが困難な世帯（大規模半壊世帯）</a:t>
            </a:r>
          </a:p>
          <a:p>
            <a:endParaRPr kumimoji="1" lang="ja-JP" altLang="en-US" dirty="0"/>
          </a:p>
        </p:txBody>
      </p:sp>
      <p:sp>
        <p:nvSpPr>
          <p:cNvPr id="4" name="雲 3"/>
          <p:cNvSpPr/>
          <p:nvPr/>
        </p:nvSpPr>
        <p:spPr>
          <a:xfrm>
            <a:off x="467544" y="5445224"/>
            <a:ext cx="3600400" cy="115212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改正の可能性あり</a:t>
            </a:r>
            <a:endParaRPr kumimoji="1" lang="ja-JP" altLang="en-US" sz="20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支援金の支給額</a:t>
            </a:r>
            <a:endParaRPr kumimoji="1" lang="ja-JP" altLang="en-US" dirty="0"/>
          </a:p>
        </p:txBody>
      </p:sp>
      <p:graphicFrame>
        <p:nvGraphicFramePr>
          <p:cNvPr id="4" name="コンテンツ プレースホルダ 3"/>
          <p:cNvGraphicFramePr>
            <a:graphicFrameLocks noGrp="1"/>
          </p:cNvGraphicFramePr>
          <p:nvPr>
            <p:ph idx="1"/>
          </p:nvPr>
        </p:nvGraphicFramePr>
        <p:xfrm>
          <a:off x="251520" y="1124744"/>
          <a:ext cx="8435975" cy="4392485"/>
        </p:xfrm>
        <a:graphic>
          <a:graphicData uri="http://schemas.openxmlformats.org/drawingml/2006/table">
            <a:tbl>
              <a:tblPr firstRow="1" bandRow="1">
                <a:tableStyleId>{5940675A-B579-460E-94D1-54222C63F5DA}</a:tableStyleId>
              </a:tblPr>
              <a:tblGrid>
                <a:gridCol w="1368847"/>
                <a:gridCol w="2005543"/>
                <a:gridCol w="1687195"/>
                <a:gridCol w="1687195"/>
                <a:gridCol w="1687195"/>
              </a:tblGrid>
              <a:tr h="981299">
                <a:tc>
                  <a:txBody>
                    <a:bodyPr/>
                    <a:lstStyle/>
                    <a:p>
                      <a:pPr algn="ctr"/>
                      <a:r>
                        <a:rPr kumimoji="1" lang="ja-JP" altLang="en-US" dirty="0" smtClean="0"/>
                        <a:t>区分</a:t>
                      </a:r>
                      <a:endParaRPr kumimoji="1" lang="ja-JP" altLang="en-US" dirty="0"/>
                    </a:p>
                  </a:txBody>
                  <a:tcPr anchor="ctr"/>
                </a:tc>
                <a:tc>
                  <a:txBody>
                    <a:bodyPr/>
                    <a:lstStyle/>
                    <a:p>
                      <a:pPr algn="ctr"/>
                      <a:r>
                        <a:rPr kumimoji="1" lang="ja-JP" altLang="en-US" dirty="0" smtClean="0"/>
                        <a:t>住宅の再建方法</a:t>
                      </a:r>
                      <a:endParaRPr kumimoji="1" lang="ja-JP" altLang="en-US" dirty="0"/>
                    </a:p>
                  </a:txBody>
                  <a:tcPr anchor="ctr"/>
                </a:tc>
                <a:tc>
                  <a:txBody>
                    <a:bodyPr/>
                    <a:lstStyle/>
                    <a:p>
                      <a:pPr algn="ctr"/>
                      <a:r>
                        <a:rPr kumimoji="1" lang="ja-JP" altLang="en-US" dirty="0" smtClean="0"/>
                        <a:t>基礎支援金</a:t>
                      </a:r>
                      <a:endParaRPr kumimoji="1" lang="ja-JP" altLang="en-US" dirty="0"/>
                    </a:p>
                  </a:txBody>
                  <a:tcPr anchor="ctr"/>
                </a:tc>
                <a:tc>
                  <a:txBody>
                    <a:bodyPr/>
                    <a:lstStyle/>
                    <a:p>
                      <a:pPr algn="ctr"/>
                      <a:r>
                        <a:rPr kumimoji="1" lang="ja-JP" altLang="en-US" dirty="0" smtClean="0"/>
                        <a:t>加算支援金</a:t>
                      </a:r>
                      <a:endParaRPr kumimoji="1" lang="ja-JP" altLang="en-US" dirty="0"/>
                    </a:p>
                  </a:txBody>
                  <a:tcPr anchor="ctr"/>
                </a:tc>
                <a:tc>
                  <a:txBody>
                    <a:bodyPr/>
                    <a:lstStyle/>
                    <a:p>
                      <a:pPr algn="ctr"/>
                      <a:r>
                        <a:rPr kumimoji="1" lang="ja-JP" altLang="en-US" dirty="0" smtClean="0"/>
                        <a:t>合計</a:t>
                      </a:r>
                      <a:endParaRPr kumimoji="1" lang="en-US" altLang="ja-JP" dirty="0" smtClean="0"/>
                    </a:p>
                    <a:p>
                      <a:pPr algn="ctr"/>
                      <a:r>
                        <a:rPr kumimoji="1" lang="ja-JP" altLang="en-US" dirty="0" smtClean="0"/>
                        <a:t>（単位</a:t>
                      </a:r>
                      <a:r>
                        <a:rPr kumimoji="1" lang="en-US" altLang="ja-JP" dirty="0" smtClean="0"/>
                        <a:t>:</a:t>
                      </a:r>
                      <a:r>
                        <a:rPr kumimoji="1" lang="ja-JP" altLang="en-US" dirty="0" smtClean="0"/>
                        <a:t>万円）</a:t>
                      </a:r>
                      <a:endParaRPr kumimoji="1" lang="ja-JP" altLang="en-US" dirty="0"/>
                    </a:p>
                  </a:txBody>
                  <a:tcPr anchor="ctr"/>
                </a:tc>
              </a:tr>
              <a:tr h="568531">
                <a:tc rowSpan="3">
                  <a:txBody>
                    <a:bodyPr/>
                    <a:lstStyle/>
                    <a:p>
                      <a:pPr algn="ctr"/>
                      <a:r>
                        <a:rPr kumimoji="1" lang="ja-JP" altLang="en-US" dirty="0" smtClean="0"/>
                        <a:t>全壊</a:t>
                      </a:r>
                      <a:endParaRPr kumimoji="1" lang="en-US" altLang="ja-JP" dirty="0" smtClean="0"/>
                    </a:p>
                    <a:p>
                      <a:pPr algn="ctr"/>
                      <a:r>
                        <a:rPr kumimoji="1" lang="ja-JP" altLang="en-US" dirty="0" smtClean="0"/>
                        <a:t>解体</a:t>
                      </a:r>
                      <a:endParaRPr kumimoji="1" lang="en-US" altLang="ja-JP" dirty="0" smtClean="0"/>
                    </a:p>
                    <a:p>
                      <a:pPr algn="ctr"/>
                      <a:r>
                        <a:rPr kumimoji="1" lang="ja-JP" altLang="en-US" dirty="0" smtClean="0"/>
                        <a:t>長期避難</a:t>
                      </a:r>
                      <a:endParaRPr kumimoji="1" lang="ja-JP" altLang="en-US" dirty="0"/>
                    </a:p>
                  </a:txBody>
                  <a:tcPr anchor="ctr"/>
                </a:tc>
                <a:tc>
                  <a:txBody>
                    <a:bodyPr/>
                    <a:lstStyle/>
                    <a:p>
                      <a:pPr algn="ctr"/>
                      <a:r>
                        <a:rPr kumimoji="1" lang="ja-JP" altLang="en-US" dirty="0" smtClean="0"/>
                        <a:t>建設・購入</a:t>
                      </a:r>
                      <a:endParaRPr kumimoji="1" lang="ja-JP" altLang="en-US" dirty="0"/>
                    </a:p>
                  </a:txBody>
                  <a:tcPr anchor="ctr"/>
                </a:tc>
                <a:tc>
                  <a:txBody>
                    <a:bodyPr/>
                    <a:lstStyle/>
                    <a:p>
                      <a:pPr algn="ctr"/>
                      <a:r>
                        <a:rPr kumimoji="1" lang="ja-JP" altLang="en-US" dirty="0" smtClean="0"/>
                        <a:t>１００</a:t>
                      </a:r>
                      <a:endParaRPr kumimoji="1" lang="ja-JP" altLang="en-US" dirty="0"/>
                    </a:p>
                  </a:txBody>
                  <a:tcPr anchor="ctr"/>
                </a:tc>
                <a:tc>
                  <a:txBody>
                    <a:bodyPr/>
                    <a:lstStyle/>
                    <a:p>
                      <a:pPr algn="ctr"/>
                      <a:r>
                        <a:rPr kumimoji="1" lang="ja-JP" altLang="en-US" dirty="0" smtClean="0"/>
                        <a:t>２００</a:t>
                      </a:r>
                      <a:endParaRPr kumimoji="1" lang="ja-JP" altLang="en-US" dirty="0"/>
                    </a:p>
                  </a:txBody>
                  <a:tcPr anchor="ctr"/>
                </a:tc>
                <a:tc>
                  <a:txBody>
                    <a:bodyPr/>
                    <a:lstStyle/>
                    <a:p>
                      <a:pPr algn="ctr"/>
                      <a:r>
                        <a:rPr kumimoji="1" lang="ja-JP" altLang="en-US" dirty="0" smtClean="0"/>
                        <a:t>３００</a:t>
                      </a:r>
                      <a:endParaRPr kumimoji="1" lang="ja-JP" altLang="en-US" dirty="0"/>
                    </a:p>
                  </a:txBody>
                  <a:tcPr anchor="ctr"/>
                </a:tc>
              </a:tr>
              <a:tr h="568531">
                <a:tc vMerge="1">
                  <a:txBody>
                    <a:bodyPr/>
                    <a:lstStyle/>
                    <a:p>
                      <a:endParaRPr kumimoji="1" lang="ja-JP" altLang="en-US" dirty="0"/>
                    </a:p>
                  </a:txBody>
                  <a:tcPr/>
                </a:tc>
                <a:tc>
                  <a:txBody>
                    <a:bodyPr/>
                    <a:lstStyle/>
                    <a:p>
                      <a:pPr algn="ctr"/>
                      <a:r>
                        <a:rPr kumimoji="1" lang="ja-JP" altLang="en-US" dirty="0" smtClean="0"/>
                        <a:t>補修</a:t>
                      </a:r>
                      <a:endParaRPr kumimoji="1" lang="ja-JP" altLang="en-US" dirty="0"/>
                    </a:p>
                  </a:txBody>
                  <a:tcPr anchor="ctr"/>
                </a:tc>
                <a:tc>
                  <a:txBody>
                    <a:bodyPr/>
                    <a:lstStyle/>
                    <a:p>
                      <a:pPr algn="ctr"/>
                      <a:r>
                        <a:rPr kumimoji="1" lang="ja-JP" altLang="en-US" dirty="0" smtClean="0"/>
                        <a:t>１００</a:t>
                      </a:r>
                      <a:endParaRPr kumimoji="1" lang="ja-JP" altLang="en-US" dirty="0"/>
                    </a:p>
                  </a:txBody>
                  <a:tcPr anchor="ctr"/>
                </a:tc>
                <a:tc>
                  <a:txBody>
                    <a:bodyPr/>
                    <a:lstStyle/>
                    <a:p>
                      <a:pPr algn="ctr"/>
                      <a:r>
                        <a:rPr kumimoji="1" lang="ja-JP" altLang="en-US" dirty="0" smtClean="0"/>
                        <a:t>１００</a:t>
                      </a:r>
                      <a:endParaRPr kumimoji="1" lang="ja-JP" altLang="en-US" dirty="0"/>
                    </a:p>
                  </a:txBody>
                  <a:tcPr anchor="ctr"/>
                </a:tc>
                <a:tc>
                  <a:txBody>
                    <a:bodyPr/>
                    <a:lstStyle/>
                    <a:p>
                      <a:pPr algn="ctr"/>
                      <a:r>
                        <a:rPr kumimoji="1" lang="ja-JP" altLang="en-US" dirty="0" smtClean="0"/>
                        <a:t>２００</a:t>
                      </a:r>
                      <a:endParaRPr kumimoji="1" lang="ja-JP" altLang="en-US" dirty="0"/>
                    </a:p>
                  </a:txBody>
                  <a:tcPr anchor="ctr"/>
                </a:tc>
              </a:tr>
              <a:tr h="568531">
                <a:tc vMerge="1">
                  <a:txBody>
                    <a:bodyPr/>
                    <a:lstStyle/>
                    <a:p>
                      <a:endParaRPr kumimoji="1" lang="ja-JP" altLang="en-US" dirty="0"/>
                    </a:p>
                  </a:txBody>
                  <a:tcPr/>
                </a:tc>
                <a:tc>
                  <a:txBody>
                    <a:bodyPr/>
                    <a:lstStyle/>
                    <a:p>
                      <a:pPr algn="ctr"/>
                      <a:r>
                        <a:rPr kumimoji="1" lang="ja-JP" altLang="en-US" dirty="0" smtClean="0"/>
                        <a:t>賃借</a:t>
                      </a:r>
                      <a:endParaRPr kumimoji="1" lang="ja-JP" altLang="en-US" dirty="0"/>
                    </a:p>
                  </a:txBody>
                  <a:tcPr anchor="ctr"/>
                </a:tc>
                <a:tc>
                  <a:txBody>
                    <a:bodyPr/>
                    <a:lstStyle/>
                    <a:p>
                      <a:pPr algn="ctr"/>
                      <a:r>
                        <a:rPr kumimoji="1" lang="ja-JP" altLang="en-US" dirty="0" smtClean="0"/>
                        <a:t>１００</a:t>
                      </a:r>
                      <a:endParaRPr kumimoji="1" lang="ja-JP" altLang="en-US" dirty="0"/>
                    </a:p>
                  </a:txBody>
                  <a:tcPr anchor="ctr"/>
                </a:tc>
                <a:tc>
                  <a:txBody>
                    <a:bodyPr/>
                    <a:lstStyle/>
                    <a:p>
                      <a:pPr algn="ctr"/>
                      <a:r>
                        <a:rPr kumimoji="1" lang="ja-JP" altLang="en-US" dirty="0" smtClean="0"/>
                        <a:t>５０</a:t>
                      </a:r>
                      <a:endParaRPr kumimoji="1" lang="ja-JP" altLang="en-US" dirty="0"/>
                    </a:p>
                  </a:txBody>
                  <a:tcPr anchor="ctr"/>
                </a:tc>
                <a:tc>
                  <a:txBody>
                    <a:bodyPr/>
                    <a:lstStyle/>
                    <a:p>
                      <a:pPr algn="ctr"/>
                      <a:r>
                        <a:rPr kumimoji="1" lang="ja-JP" altLang="en-US" dirty="0" smtClean="0"/>
                        <a:t>１５０</a:t>
                      </a:r>
                      <a:endParaRPr kumimoji="1" lang="ja-JP" altLang="en-US" dirty="0"/>
                    </a:p>
                  </a:txBody>
                  <a:tcPr anchor="ctr"/>
                </a:tc>
              </a:tr>
              <a:tr h="568531">
                <a:tc rowSpan="3">
                  <a:txBody>
                    <a:bodyPr/>
                    <a:lstStyle/>
                    <a:p>
                      <a:pPr algn="ctr"/>
                      <a:r>
                        <a:rPr kumimoji="1" lang="ja-JP" altLang="en-US" dirty="0" smtClean="0"/>
                        <a:t>大規模半壊</a:t>
                      </a:r>
                      <a:endParaRPr kumimoji="1" lang="ja-JP" altLang="en-US" dirty="0"/>
                    </a:p>
                  </a:txBody>
                  <a:tcPr anchor="ctr"/>
                </a:tc>
                <a:tc>
                  <a:txBody>
                    <a:bodyPr/>
                    <a:lstStyle/>
                    <a:p>
                      <a:pPr algn="ctr"/>
                      <a:r>
                        <a:rPr kumimoji="1" lang="ja-JP" altLang="en-US" dirty="0" smtClean="0"/>
                        <a:t>建設・購入</a:t>
                      </a:r>
                      <a:endParaRPr kumimoji="1" lang="ja-JP" altLang="en-US" dirty="0"/>
                    </a:p>
                  </a:txBody>
                  <a:tcPr anchor="ctr"/>
                </a:tc>
                <a:tc>
                  <a:txBody>
                    <a:bodyPr/>
                    <a:lstStyle/>
                    <a:p>
                      <a:pPr algn="ctr"/>
                      <a:r>
                        <a:rPr kumimoji="1" lang="ja-JP" altLang="en-US" dirty="0" smtClean="0"/>
                        <a:t>５０</a:t>
                      </a:r>
                      <a:endParaRPr kumimoji="1" lang="ja-JP" altLang="en-US" dirty="0"/>
                    </a:p>
                  </a:txBody>
                  <a:tcPr anchor="ctr"/>
                </a:tc>
                <a:tc>
                  <a:txBody>
                    <a:bodyPr/>
                    <a:lstStyle/>
                    <a:p>
                      <a:pPr algn="ctr"/>
                      <a:r>
                        <a:rPr kumimoji="1" lang="ja-JP" altLang="en-US" dirty="0" smtClean="0"/>
                        <a:t>２００</a:t>
                      </a:r>
                      <a:endParaRPr kumimoji="1" lang="ja-JP" altLang="en-US" dirty="0"/>
                    </a:p>
                  </a:txBody>
                  <a:tcPr anchor="ctr"/>
                </a:tc>
                <a:tc>
                  <a:txBody>
                    <a:bodyPr/>
                    <a:lstStyle/>
                    <a:p>
                      <a:pPr algn="ctr"/>
                      <a:r>
                        <a:rPr kumimoji="1" lang="ja-JP" altLang="en-US" dirty="0" smtClean="0"/>
                        <a:t>２５０</a:t>
                      </a:r>
                      <a:endParaRPr kumimoji="1" lang="ja-JP" altLang="en-US" dirty="0"/>
                    </a:p>
                  </a:txBody>
                  <a:tcPr anchor="ctr"/>
                </a:tc>
              </a:tr>
              <a:tr h="568531">
                <a:tc vMerge="1">
                  <a:txBody>
                    <a:bodyPr/>
                    <a:lstStyle/>
                    <a:p>
                      <a:endParaRPr kumimoji="1" lang="ja-JP" altLang="en-US" dirty="0"/>
                    </a:p>
                  </a:txBody>
                  <a:tcPr/>
                </a:tc>
                <a:tc>
                  <a:txBody>
                    <a:bodyPr/>
                    <a:lstStyle/>
                    <a:p>
                      <a:pPr algn="ctr"/>
                      <a:r>
                        <a:rPr kumimoji="1" lang="ja-JP" altLang="en-US" dirty="0" smtClean="0"/>
                        <a:t>補修</a:t>
                      </a:r>
                      <a:endParaRPr kumimoji="1" lang="ja-JP" altLang="en-US" dirty="0"/>
                    </a:p>
                  </a:txBody>
                  <a:tcPr anchor="ctr"/>
                </a:tc>
                <a:tc>
                  <a:txBody>
                    <a:bodyPr/>
                    <a:lstStyle/>
                    <a:p>
                      <a:pPr algn="ctr"/>
                      <a:r>
                        <a:rPr kumimoji="1" lang="ja-JP" altLang="en-US" dirty="0" smtClean="0"/>
                        <a:t>５０</a:t>
                      </a:r>
                      <a:endParaRPr kumimoji="1" lang="ja-JP" altLang="en-US" dirty="0"/>
                    </a:p>
                  </a:txBody>
                  <a:tcPr anchor="ctr"/>
                </a:tc>
                <a:tc>
                  <a:txBody>
                    <a:bodyPr/>
                    <a:lstStyle/>
                    <a:p>
                      <a:pPr algn="ctr"/>
                      <a:r>
                        <a:rPr kumimoji="1" lang="ja-JP" altLang="en-US" dirty="0" smtClean="0"/>
                        <a:t>１００</a:t>
                      </a:r>
                      <a:endParaRPr kumimoji="1" lang="ja-JP" altLang="en-US" dirty="0"/>
                    </a:p>
                  </a:txBody>
                  <a:tcPr anchor="ctr"/>
                </a:tc>
                <a:tc>
                  <a:txBody>
                    <a:bodyPr/>
                    <a:lstStyle/>
                    <a:p>
                      <a:pPr algn="ctr"/>
                      <a:r>
                        <a:rPr kumimoji="1" lang="ja-JP" altLang="en-US" dirty="0" smtClean="0"/>
                        <a:t>１５０</a:t>
                      </a:r>
                      <a:endParaRPr kumimoji="1" lang="ja-JP" altLang="en-US" dirty="0"/>
                    </a:p>
                  </a:txBody>
                  <a:tcPr anchor="ctr"/>
                </a:tc>
              </a:tr>
              <a:tr h="568531">
                <a:tc vMerge="1">
                  <a:txBody>
                    <a:bodyPr/>
                    <a:lstStyle/>
                    <a:p>
                      <a:endParaRPr kumimoji="1" lang="ja-JP" altLang="en-US" dirty="0"/>
                    </a:p>
                  </a:txBody>
                  <a:tcPr/>
                </a:tc>
                <a:tc>
                  <a:txBody>
                    <a:bodyPr/>
                    <a:lstStyle/>
                    <a:p>
                      <a:pPr algn="ctr"/>
                      <a:r>
                        <a:rPr kumimoji="1" lang="ja-JP" altLang="en-US" dirty="0" smtClean="0"/>
                        <a:t>賃借</a:t>
                      </a:r>
                      <a:endParaRPr kumimoji="1" lang="ja-JP" altLang="en-US" dirty="0"/>
                    </a:p>
                  </a:txBody>
                  <a:tcPr anchor="ctr"/>
                </a:tc>
                <a:tc>
                  <a:txBody>
                    <a:bodyPr/>
                    <a:lstStyle/>
                    <a:p>
                      <a:pPr algn="ctr"/>
                      <a:r>
                        <a:rPr kumimoji="1" lang="ja-JP" altLang="en-US" dirty="0" smtClean="0"/>
                        <a:t>５０</a:t>
                      </a:r>
                      <a:endParaRPr kumimoji="1" lang="ja-JP" altLang="en-US" dirty="0"/>
                    </a:p>
                  </a:txBody>
                  <a:tcPr anchor="ctr"/>
                </a:tc>
                <a:tc>
                  <a:txBody>
                    <a:bodyPr/>
                    <a:lstStyle/>
                    <a:p>
                      <a:pPr algn="ctr"/>
                      <a:r>
                        <a:rPr kumimoji="1" lang="ja-JP" altLang="en-US" dirty="0" smtClean="0"/>
                        <a:t>５０</a:t>
                      </a:r>
                      <a:endParaRPr kumimoji="1" lang="ja-JP" altLang="en-US" dirty="0"/>
                    </a:p>
                  </a:txBody>
                  <a:tcPr anchor="ctr"/>
                </a:tc>
                <a:tc>
                  <a:txBody>
                    <a:bodyPr/>
                    <a:lstStyle/>
                    <a:p>
                      <a:pPr algn="ctr"/>
                      <a:r>
                        <a:rPr kumimoji="1" lang="ja-JP" altLang="en-US" dirty="0" smtClean="0"/>
                        <a:t>１００</a:t>
                      </a:r>
                      <a:endParaRPr kumimoji="1" lang="ja-JP" altLang="en-US" dirty="0"/>
                    </a:p>
                  </a:txBody>
                  <a:tcPr anchor="ctr"/>
                </a:tc>
              </a:tr>
            </a:tbl>
          </a:graphicData>
        </a:graphic>
      </p:graphicFrame>
      <p:sp>
        <p:nvSpPr>
          <p:cNvPr id="5" name="テキスト ボックス 4"/>
          <p:cNvSpPr txBox="1"/>
          <p:nvPr/>
        </p:nvSpPr>
        <p:spPr>
          <a:xfrm>
            <a:off x="5364088" y="5661248"/>
            <a:ext cx="2520280" cy="338554"/>
          </a:xfrm>
          <a:prstGeom prst="rect">
            <a:avLst/>
          </a:prstGeom>
          <a:noFill/>
        </p:spPr>
        <p:txBody>
          <a:bodyPr wrap="square" rtlCol="0">
            <a:spAutoFit/>
          </a:bodyPr>
          <a:lstStyle/>
          <a:p>
            <a:r>
              <a:rPr kumimoji="1" lang="ja-JP" altLang="en-US" sz="1600" dirty="0" smtClean="0"/>
              <a:t>（単身世帯の場合は３／４）</a:t>
            </a:r>
            <a:endParaRPr kumimoji="1" lang="ja-JP" altLang="en-US" sz="1600" dirty="0"/>
          </a:p>
        </p:txBody>
      </p:sp>
      <p:sp>
        <p:nvSpPr>
          <p:cNvPr id="6" name="雲 5"/>
          <p:cNvSpPr/>
          <p:nvPr/>
        </p:nvSpPr>
        <p:spPr>
          <a:xfrm>
            <a:off x="467544" y="5661248"/>
            <a:ext cx="3600400" cy="115212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改正の可能性あり</a:t>
            </a:r>
            <a:endParaRPr kumimoji="1" lang="ja-JP" altLang="en-US" sz="20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支援金の支給申請</a:t>
            </a:r>
            <a:endParaRPr kumimoji="1" lang="ja-JP" altLang="en-US" dirty="0"/>
          </a:p>
        </p:txBody>
      </p:sp>
      <p:sp>
        <p:nvSpPr>
          <p:cNvPr id="3" name="コンテンツ プレースホルダ 2"/>
          <p:cNvSpPr>
            <a:spLocks noGrp="1"/>
          </p:cNvSpPr>
          <p:nvPr>
            <p:ph idx="1"/>
          </p:nvPr>
        </p:nvSpPr>
        <p:spPr>
          <a:xfrm>
            <a:off x="250825" y="1196752"/>
            <a:ext cx="8435975" cy="4007251"/>
          </a:xfrm>
        </p:spPr>
        <p:txBody>
          <a:bodyPr/>
          <a:lstStyle/>
          <a:p>
            <a:pPr>
              <a:buNone/>
            </a:pPr>
            <a:r>
              <a:rPr kumimoji="1" lang="ja-JP" altLang="en-US" dirty="0" smtClean="0"/>
              <a:t>（申請窓口）</a:t>
            </a:r>
            <a:endParaRPr kumimoji="1" lang="en-US" altLang="ja-JP" dirty="0" smtClean="0"/>
          </a:p>
          <a:p>
            <a:pPr>
              <a:buNone/>
            </a:pPr>
            <a:r>
              <a:rPr lang="ja-JP" altLang="en-US" dirty="0" smtClean="0"/>
              <a:t>　　　市町村</a:t>
            </a:r>
            <a:endParaRPr lang="en-US" altLang="ja-JP" dirty="0" smtClean="0"/>
          </a:p>
          <a:p>
            <a:pPr>
              <a:buNone/>
            </a:pPr>
            <a:endParaRPr lang="en-US" altLang="ja-JP" dirty="0" smtClean="0"/>
          </a:p>
          <a:p>
            <a:pPr>
              <a:buNone/>
            </a:pPr>
            <a:r>
              <a:rPr lang="ja-JP" altLang="en-US" dirty="0" smtClean="0"/>
              <a:t>（申請時の添付書面）</a:t>
            </a:r>
            <a:endParaRPr lang="en-US" altLang="ja-JP" dirty="0" smtClean="0"/>
          </a:p>
          <a:p>
            <a:pPr>
              <a:buNone/>
            </a:pPr>
            <a:r>
              <a:rPr lang="ja-JP" altLang="en-US" dirty="0" smtClean="0"/>
              <a:t>　　①基礎支援金</a:t>
            </a:r>
            <a:endParaRPr lang="en-US" altLang="ja-JP" dirty="0" smtClean="0"/>
          </a:p>
          <a:p>
            <a:pPr>
              <a:buNone/>
            </a:pPr>
            <a:r>
              <a:rPr lang="ja-JP" altLang="en-US" dirty="0" smtClean="0"/>
              <a:t>　　　　　り災証明書、住民票　等</a:t>
            </a:r>
            <a:endParaRPr lang="en-US" altLang="ja-JP" dirty="0" smtClean="0"/>
          </a:p>
          <a:p>
            <a:pPr>
              <a:buNone/>
            </a:pPr>
            <a:endParaRPr lang="en-US" altLang="ja-JP" dirty="0" smtClean="0"/>
          </a:p>
          <a:p>
            <a:pPr>
              <a:buNone/>
            </a:pPr>
            <a:r>
              <a:rPr lang="ja-JP" altLang="en-US" dirty="0" smtClean="0"/>
              <a:t>　　②加算支援金</a:t>
            </a:r>
            <a:endParaRPr lang="en-US" altLang="ja-JP" dirty="0" smtClean="0"/>
          </a:p>
          <a:p>
            <a:pPr>
              <a:buNone/>
            </a:pPr>
            <a:r>
              <a:rPr lang="ja-JP" altLang="en-US" dirty="0" smtClean="0"/>
              <a:t>　　　　　契約書（住宅の建設・購入　賃貸（公営住宅以外））</a:t>
            </a:r>
            <a:endParaRPr kumimoji="1" lang="ja-JP" altLang="en-US" dirty="0"/>
          </a:p>
        </p:txBody>
      </p:sp>
      <p:sp>
        <p:nvSpPr>
          <p:cNvPr id="4" name="雲 3"/>
          <p:cNvSpPr/>
          <p:nvPr/>
        </p:nvSpPr>
        <p:spPr>
          <a:xfrm>
            <a:off x="4355976" y="980728"/>
            <a:ext cx="4392488" cy="252028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遠距離避難先</a:t>
            </a:r>
            <a:endParaRPr kumimoji="1" lang="en-US" altLang="ja-JP" sz="2800" dirty="0" smtClean="0">
              <a:solidFill>
                <a:schemeClr val="tx1"/>
              </a:solidFill>
            </a:endParaRPr>
          </a:p>
          <a:p>
            <a:pPr algn="ctr"/>
            <a:r>
              <a:rPr kumimoji="1" lang="ja-JP" altLang="en-US" sz="2800" dirty="0" smtClean="0">
                <a:solidFill>
                  <a:schemeClr val="tx1"/>
                </a:solidFill>
              </a:rPr>
              <a:t>において</a:t>
            </a:r>
            <a:endParaRPr kumimoji="1" lang="en-US" altLang="ja-JP" sz="2800" dirty="0" smtClean="0">
              <a:solidFill>
                <a:schemeClr val="tx1"/>
              </a:solidFill>
            </a:endParaRPr>
          </a:p>
          <a:p>
            <a:pPr algn="ctr"/>
            <a:r>
              <a:rPr kumimoji="1" lang="ja-JP" altLang="en-US" sz="2800" dirty="0" smtClean="0">
                <a:solidFill>
                  <a:schemeClr val="tx1"/>
                </a:solidFill>
              </a:rPr>
              <a:t>どのように申請</a:t>
            </a:r>
            <a:endParaRPr kumimoji="1" lang="en-US" altLang="ja-JP" sz="2800" dirty="0" smtClean="0">
              <a:solidFill>
                <a:schemeClr val="tx1"/>
              </a:solidFill>
            </a:endParaRPr>
          </a:p>
          <a:p>
            <a:pPr algn="ctr"/>
            <a:r>
              <a:rPr kumimoji="1" lang="ja-JP" altLang="en-US" sz="2800" dirty="0" smtClean="0">
                <a:solidFill>
                  <a:schemeClr val="tx1"/>
                </a:solidFill>
              </a:rPr>
              <a:t>するのか？</a:t>
            </a:r>
            <a:endParaRPr kumimoji="1" lang="ja-JP" altLang="en-US" sz="2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460375"/>
            <a:ext cx="8424863" cy="523220"/>
          </a:xfrm>
        </p:spPr>
        <p:txBody>
          <a:bodyPr/>
          <a:lstStyle/>
          <a:p>
            <a:r>
              <a:rPr lang="ja-JP" altLang="en-US" dirty="0" smtClean="0"/>
              <a:t>今回の東日本大震災の特徴</a:t>
            </a:r>
            <a:endParaRPr lang="ja-JP" altLang="ja-JP" dirty="0" smtClean="0"/>
          </a:p>
        </p:txBody>
      </p:sp>
      <p:sp>
        <p:nvSpPr>
          <p:cNvPr id="4099" name="Rectangle 3"/>
          <p:cNvSpPr>
            <a:spLocks noGrp="1" noChangeArrowheads="1"/>
          </p:cNvSpPr>
          <p:nvPr>
            <p:ph type="body" idx="1"/>
          </p:nvPr>
        </p:nvSpPr>
        <p:spPr>
          <a:xfrm>
            <a:off x="250825" y="1268760"/>
            <a:ext cx="8435975" cy="5336846"/>
          </a:xfrm>
        </p:spPr>
        <p:txBody>
          <a:bodyPr/>
          <a:lstStyle/>
          <a:p>
            <a:r>
              <a:rPr lang="ja-JP" altLang="en-US" dirty="0" smtClean="0"/>
              <a:t>津波災害</a:t>
            </a:r>
            <a:endParaRPr lang="en-US" altLang="ja-JP" dirty="0" smtClean="0"/>
          </a:p>
          <a:p>
            <a:endParaRPr lang="en-US" altLang="ja-JP" dirty="0" smtClean="0"/>
          </a:p>
          <a:p>
            <a:r>
              <a:rPr lang="ja-JP" altLang="en-US" dirty="0" smtClean="0"/>
              <a:t>原発事故</a:t>
            </a:r>
            <a:endParaRPr lang="en-US" altLang="ja-JP" dirty="0" smtClean="0"/>
          </a:p>
          <a:p>
            <a:endParaRPr lang="en-US" altLang="ja-JP" dirty="0" smtClean="0"/>
          </a:p>
          <a:p>
            <a:r>
              <a:rPr lang="ja-JP" altLang="en-US" dirty="0" smtClean="0"/>
              <a:t>行政機構の機能不全</a:t>
            </a:r>
            <a:endParaRPr lang="en-US" altLang="ja-JP" dirty="0" smtClean="0"/>
          </a:p>
          <a:p>
            <a:endParaRPr lang="en-US" altLang="ja-JP" dirty="0" smtClean="0"/>
          </a:p>
          <a:p>
            <a:r>
              <a:rPr lang="ja-JP" altLang="en-US" dirty="0" smtClean="0"/>
              <a:t>未曾有の超広域災害</a:t>
            </a:r>
            <a:endParaRPr lang="en-US" altLang="ja-JP" dirty="0" smtClean="0"/>
          </a:p>
          <a:p>
            <a:endParaRPr lang="en-US" altLang="ja-JP" dirty="0" smtClean="0"/>
          </a:p>
          <a:p>
            <a:r>
              <a:rPr lang="ja-JP" altLang="en-US" dirty="0" smtClean="0"/>
              <a:t>全国規模での支援活動　　</a:t>
            </a:r>
            <a:endParaRPr lang="en-US" altLang="ja-JP" dirty="0" smtClean="0"/>
          </a:p>
          <a:p>
            <a:endParaRPr lang="en-US" altLang="ja-JP" dirty="0" smtClean="0"/>
          </a:p>
          <a:p>
            <a:r>
              <a:rPr lang="ja-JP" altLang="en-US" dirty="0" smtClean="0"/>
              <a:t>被災した県・市町村では収まらない被災者移動</a:t>
            </a:r>
            <a:endParaRPr lang="en-US" altLang="ja-JP" dirty="0" smtClean="0"/>
          </a:p>
          <a:p>
            <a:pPr>
              <a:buNone/>
            </a:pPr>
            <a:r>
              <a:rPr lang="ja-JP" altLang="en-US" dirty="0" smtClean="0"/>
              <a:t>　　　→県外避難者の存在（</a:t>
            </a:r>
            <a:r>
              <a:rPr lang="en-US" altLang="ja-JP" dirty="0" smtClean="0"/>
              <a:t>3</a:t>
            </a:r>
            <a:r>
              <a:rPr lang="ja-JP" altLang="en-US" dirty="0" smtClean="0"/>
              <a:t>万人以上）</a:t>
            </a:r>
            <a:endParaRPr lang="ja-JP" altLang="ja-JP" dirty="0" smtClean="0"/>
          </a:p>
        </p:txBody>
      </p:sp>
      <p:sp>
        <p:nvSpPr>
          <p:cNvPr id="4" name="雲 3"/>
          <p:cNvSpPr/>
          <p:nvPr/>
        </p:nvSpPr>
        <p:spPr>
          <a:xfrm>
            <a:off x="3563888" y="1700808"/>
            <a:ext cx="5508104" cy="237626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これまでとは異なった</a:t>
            </a:r>
            <a:endParaRPr kumimoji="1" lang="en-US" altLang="ja-JP" sz="2400" dirty="0" smtClean="0">
              <a:solidFill>
                <a:schemeClr val="tx1"/>
              </a:solidFill>
            </a:endParaRPr>
          </a:p>
          <a:p>
            <a:pPr algn="ctr"/>
            <a:r>
              <a:rPr kumimoji="1" lang="ja-JP" altLang="en-US" sz="2400" dirty="0" smtClean="0">
                <a:solidFill>
                  <a:schemeClr val="tx1"/>
                </a:solidFill>
              </a:rPr>
              <a:t>状況に基づく対応が</a:t>
            </a:r>
            <a:endParaRPr kumimoji="1" lang="en-US" altLang="ja-JP" sz="2400" dirty="0" smtClean="0">
              <a:solidFill>
                <a:schemeClr val="tx1"/>
              </a:solidFill>
            </a:endParaRPr>
          </a:p>
          <a:p>
            <a:pPr algn="ctr"/>
            <a:r>
              <a:rPr kumimoji="1" lang="ja-JP" altLang="en-US" sz="2400" dirty="0" smtClean="0">
                <a:solidFill>
                  <a:schemeClr val="tx1"/>
                </a:solidFill>
              </a:rPr>
              <a:t>必要とされている！！</a:t>
            </a:r>
            <a:endParaRPr kumimoji="1" lang="ja-JP" altLang="en-US" sz="24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申請期間と申請回数</a:t>
            </a:r>
            <a:endParaRPr kumimoji="1" lang="ja-JP" altLang="en-US" dirty="0"/>
          </a:p>
        </p:txBody>
      </p:sp>
      <p:grpSp>
        <p:nvGrpSpPr>
          <p:cNvPr id="11" name="グループ化 10"/>
          <p:cNvGrpSpPr/>
          <p:nvPr/>
        </p:nvGrpSpPr>
        <p:grpSpPr>
          <a:xfrm>
            <a:off x="1115616" y="3717032"/>
            <a:ext cx="6840760" cy="576064"/>
            <a:chOff x="3036951" y="159443"/>
            <a:chExt cx="5399024" cy="1256507"/>
          </a:xfrm>
        </p:grpSpPr>
        <p:sp>
          <p:nvSpPr>
            <p:cNvPr id="12" name="片側の 2 つの角を丸めた四角形 11"/>
            <p:cNvSpPr/>
            <p:nvPr/>
          </p:nvSpPr>
          <p:spPr>
            <a:xfrm rot="5400000">
              <a:off x="5108209" y="-1911815"/>
              <a:ext cx="1256507" cy="5399024"/>
            </a:xfrm>
            <a:prstGeom prst="round2SameRect">
              <a:avLst/>
            </a:pr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3" name="片側の 2 つの角を丸めた四角形 4"/>
            <p:cNvSpPr/>
            <p:nvPr/>
          </p:nvSpPr>
          <p:spPr>
            <a:xfrm>
              <a:off x="3036951" y="220781"/>
              <a:ext cx="5337686" cy="11338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pPr>
              <a:r>
                <a:rPr kumimoji="1" lang="ja-JP" altLang="en-US" sz="1600" kern="1200" dirty="0" smtClean="0"/>
                <a:t>　　基礎支援金と加算支援金を同時に申請する場合</a:t>
              </a:r>
              <a:endParaRPr kumimoji="1" lang="ja-JP" altLang="en-US" sz="1600" kern="1200" dirty="0"/>
            </a:p>
          </p:txBody>
        </p:sp>
      </p:grpSp>
      <p:grpSp>
        <p:nvGrpSpPr>
          <p:cNvPr id="17" name="グループ化 16"/>
          <p:cNvGrpSpPr/>
          <p:nvPr/>
        </p:nvGrpSpPr>
        <p:grpSpPr>
          <a:xfrm>
            <a:off x="1115616" y="5805264"/>
            <a:ext cx="6840760" cy="576064"/>
            <a:chOff x="3036951" y="159443"/>
            <a:chExt cx="5399024" cy="1256507"/>
          </a:xfrm>
        </p:grpSpPr>
        <p:sp>
          <p:nvSpPr>
            <p:cNvPr id="18" name="片側の 2 つの角を丸めた四角形 17"/>
            <p:cNvSpPr/>
            <p:nvPr/>
          </p:nvSpPr>
          <p:spPr>
            <a:xfrm rot="5400000">
              <a:off x="5108209" y="-1911815"/>
              <a:ext cx="1256507" cy="5399024"/>
            </a:xfrm>
            <a:prstGeom prst="round2SameRect">
              <a:avLst/>
            </a:pr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9" name="片側の 2 つの角を丸めた四角形 4"/>
            <p:cNvSpPr/>
            <p:nvPr/>
          </p:nvSpPr>
          <p:spPr>
            <a:xfrm>
              <a:off x="3036951" y="220781"/>
              <a:ext cx="5337686" cy="11338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pPr>
              <a:r>
                <a:rPr kumimoji="1" lang="ja-JP" altLang="en-US" sz="1600" kern="1200" dirty="0" smtClean="0"/>
                <a:t>　　基礎支援金を申請したあと、</a:t>
              </a:r>
              <a:r>
                <a:rPr kumimoji="1" lang="en-US" altLang="ja-JP" sz="1600" kern="1200" dirty="0" smtClean="0"/>
                <a:t>2</a:t>
              </a:r>
              <a:r>
                <a:rPr kumimoji="1" lang="ja-JP" altLang="en-US" sz="1600" kern="1200" dirty="0" smtClean="0"/>
                <a:t>回目に「賃借」を申請、そのあと「建設・購入」「補修」を申請する場合（結果的には</a:t>
              </a:r>
              <a:r>
                <a:rPr kumimoji="1" lang="en-US" altLang="ja-JP" sz="1600" kern="1200" dirty="0" smtClean="0"/>
                <a:t>300</a:t>
              </a:r>
              <a:r>
                <a:rPr kumimoji="1" lang="ja-JP" altLang="en-US" sz="1600" kern="1200" dirty="0" smtClean="0"/>
                <a:t>万円までしかもらえない）　</a:t>
              </a:r>
              <a:endParaRPr kumimoji="1" lang="ja-JP" altLang="en-US" sz="1600" kern="1200" dirty="0"/>
            </a:p>
          </p:txBody>
        </p:sp>
      </p:grpSp>
      <p:sp>
        <p:nvSpPr>
          <p:cNvPr id="3" name="角丸四角形 2"/>
          <p:cNvSpPr/>
          <p:nvPr/>
        </p:nvSpPr>
        <p:spPr>
          <a:xfrm>
            <a:off x="575556" y="3356992"/>
            <a:ext cx="1440160"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１回</a:t>
            </a:r>
            <a:endParaRPr kumimoji="1" lang="ja-JP" altLang="en-US" sz="1800" dirty="0">
              <a:solidFill>
                <a:schemeClr val="tx1"/>
              </a:solidFill>
            </a:endParaRPr>
          </a:p>
        </p:txBody>
      </p:sp>
      <p:grpSp>
        <p:nvGrpSpPr>
          <p:cNvPr id="14" name="グループ化 13"/>
          <p:cNvGrpSpPr/>
          <p:nvPr/>
        </p:nvGrpSpPr>
        <p:grpSpPr>
          <a:xfrm>
            <a:off x="1115616" y="4797152"/>
            <a:ext cx="6840760" cy="576064"/>
            <a:chOff x="3036951" y="159443"/>
            <a:chExt cx="5399024" cy="1256507"/>
          </a:xfrm>
        </p:grpSpPr>
        <p:sp>
          <p:nvSpPr>
            <p:cNvPr id="15" name="片側の 2 つの角を丸めた四角形 14"/>
            <p:cNvSpPr/>
            <p:nvPr/>
          </p:nvSpPr>
          <p:spPr>
            <a:xfrm rot="5400000">
              <a:off x="5108209" y="-1911815"/>
              <a:ext cx="1256507" cy="5399024"/>
            </a:xfrm>
            <a:prstGeom prst="round2SameRect">
              <a:avLst/>
            </a:pr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6" name="片側の 2 つの角を丸めた四角形 4"/>
            <p:cNvSpPr/>
            <p:nvPr/>
          </p:nvSpPr>
          <p:spPr>
            <a:xfrm>
              <a:off x="3036951" y="220781"/>
              <a:ext cx="5337686" cy="11338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pPr>
              <a:r>
                <a:rPr kumimoji="1" lang="ja-JP" altLang="en-US" sz="1600" kern="1200" dirty="0" smtClean="0"/>
                <a:t>　　基礎支援金を申請したあと、加算支援金を申請する場合</a:t>
              </a:r>
              <a:endParaRPr kumimoji="1" lang="ja-JP" altLang="en-US" sz="1600" kern="1200" dirty="0"/>
            </a:p>
          </p:txBody>
        </p:sp>
      </p:grpSp>
      <p:sp>
        <p:nvSpPr>
          <p:cNvPr id="4" name="角丸四角形 3"/>
          <p:cNvSpPr/>
          <p:nvPr/>
        </p:nvSpPr>
        <p:spPr>
          <a:xfrm>
            <a:off x="575556" y="4437112"/>
            <a:ext cx="1440160"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２回</a:t>
            </a:r>
            <a:endParaRPr kumimoji="1" lang="ja-JP" altLang="en-US" sz="1800" dirty="0">
              <a:solidFill>
                <a:schemeClr val="tx1"/>
              </a:solidFill>
            </a:endParaRPr>
          </a:p>
        </p:txBody>
      </p:sp>
      <p:sp>
        <p:nvSpPr>
          <p:cNvPr id="5" name="角丸四角形 4"/>
          <p:cNvSpPr/>
          <p:nvPr/>
        </p:nvSpPr>
        <p:spPr>
          <a:xfrm>
            <a:off x="575556" y="5445224"/>
            <a:ext cx="1440160"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３回</a:t>
            </a:r>
            <a:endParaRPr kumimoji="1" lang="ja-JP" altLang="en-US" sz="1800" dirty="0">
              <a:solidFill>
                <a:schemeClr val="tx1"/>
              </a:solidFill>
            </a:endParaRPr>
          </a:p>
        </p:txBody>
      </p:sp>
      <p:graphicFrame>
        <p:nvGraphicFramePr>
          <p:cNvPr id="20" name="表 19"/>
          <p:cNvGraphicFramePr>
            <a:graphicFrameLocks noGrp="1"/>
          </p:cNvGraphicFramePr>
          <p:nvPr/>
        </p:nvGraphicFramePr>
        <p:xfrm>
          <a:off x="539554" y="1397000"/>
          <a:ext cx="7776861" cy="1599952"/>
        </p:xfrm>
        <a:graphic>
          <a:graphicData uri="http://schemas.openxmlformats.org/drawingml/2006/table">
            <a:tbl>
              <a:tblPr firstRow="1" bandRow="1">
                <a:tableStyleId>{5940675A-B579-460E-94D1-54222C63F5DA}</a:tableStyleId>
              </a:tblPr>
              <a:tblGrid>
                <a:gridCol w="1296142"/>
                <a:gridCol w="3240360"/>
                <a:gridCol w="3240359"/>
              </a:tblGrid>
              <a:tr h="586917">
                <a:tc>
                  <a:txBody>
                    <a:bodyPr/>
                    <a:lstStyle/>
                    <a:p>
                      <a:pPr algn="ctr"/>
                      <a:r>
                        <a:rPr kumimoji="1" lang="ja-JP" altLang="en-US" dirty="0" smtClean="0"/>
                        <a:t>区分</a:t>
                      </a:r>
                      <a:endParaRPr kumimoji="1" lang="ja-JP" altLang="en-US" dirty="0"/>
                    </a:p>
                  </a:txBody>
                  <a:tcPr anchor="ctr"/>
                </a:tc>
                <a:tc>
                  <a:txBody>
                    <a:bodyPr/>
                    <a:lstStyle/>
                    <a:p>
                      <a:pPr algn="ctr"/>
                      <a:r>
                        <a:rPr kumimoji="1" lang="ja-JP" altLang="en-US" dirty="0" smtClean="0"/>
                        <a:t>基礎支援金</a:t>
                      </a:r>
                      <a:endParaRPr kumimoji="1" lang="ja-JP" altLang="en-US" dirty="0"/>
                    </a:p>
                  </a:txBody>
                  <a:tcPr anchor="ctr"/>
                </a:tc>
                <a:tc>
                  <a:txBody>
                    <a:bodyPr/>
                    <a:lstStyle/>
                    <a:p>
                      <a:pPr algn="ctr"/>
                      <a:r>
                        <a:rPr kumimoji="1" lang="ja-JP" altLang="en-US" dirty="0" smtClean="0"/>
                        <a:t>加算支援金</a:t>
                      </a:r>
                      <a:endParaRPr kumimoji="1" lang="ja-JP" altLang="en-US" dirty="0"/>
                    </a:p>
                  </a:txBody>
                  <a:tcPr anchor="ctr"/>
                </a:tc>
              </a:tr>
              <a:tr h="1013035">
                <a:tc>
                  <a:txBody>
                    <a:bodyPr/>
                    <a:lstStyle/>
                    <a:p>
                      <a:pPr algn="ctr"/>
                      <a:r>
                        <a:rPr kumimoji="1" lang="ja-JP" altLang="en-US" dirty="0" smtClean="0"/>
                        <a:t>申請期間</a:t>
                      </a:r>
                      <a:endParaRPr kumimoji="1" lang="ja-JP" altLang="en-US" dirty="0"/>
                    </a:p>
                  </a:txBody>
                  <a:tcPr anchor="ctr"/>
                </a:tc>
                <a:tc>
                  <a:txBody>
                    <a:bodyPr/>
                    <a:lstStyle/>
                    <a:p>
                      <a:pPr algn="ctr"/>
                      <a:r>
                        <a:rPr kumimoji="1" lang="ja-JP" altLang="en-US" dirty="0" smtClean="0"/>
                        <a:t>災害のあった日から</a:t>
                      </a:r>
                      <a:r>
                        <a:rPr kumimoji="1" lang="en-US" altLang="ja-JP" dirty="0" smtClean="0"/>
                        <a:t>13</a:t>
                      </a:r>
                      <a:r>
                        <a:rPr kumimoji="1" lang="ja-JP" altLang="en-US" dirty="0" smtClean="0"/>
                        <a:t>月の間</a:t>
                      </a:r>
                      <a:endParaRPr kumimoji="1" lang="ja-JP" altLang="en-US" dirty="0"/>
                    </a:p>
                  </a:txBody>
                  <a:tcPr anchor="ctr"/>
                </a:tc>
                <a:tc>
                  <a:txBody>
                    <a:bodyPr/>
                    <a:lstStyle/>
                    <a:p>
                      <a:pPr algn="ctr"/>
                      <a:r>
                        <a:rPr kumimoji="1" lang="ja-JP" altLang="en-US" dirty="0" smtClean="0"/>
                        <a:t>災害のあった日から</a:t>
                      </a:r>
                      <a:r>
                        <a:rPr kumimoji="1" lang="en-US" altLang="ja-JP" dirty="0" smtClean="0"/>
                        <a:t>37</a:t>
                      </a:r>
                      <a:r>
                        <a:rPr kumimoji="1" lang="ja-JP" altLang="en-US" dirty="0" smtClean="0"/>
                        <a:t>月の間</a:t>
                      </a:r>
                      <a:endParaRPr kumimoji="1" lang="ja-JP" altLang="en-US" dirty="0"/>
                    </a:p>
                  </a:txBody>
                  <a:tcPr anchor="ct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支援法の抱えている問題点</a:t>
            </a:r>
            <a:endParaRPr kumimoji="1" lang="ja-JP" altLang="en-US" dirty="0"/>
          </a:p>
        </p:txBody>
      </p:sp>
      <p:sp>
        <p:nvSpPr>
          <p:cNvPr id="3" name="コンテンツ プレースホルダ 2"/>
          <p:cNvSpPr>
            <a:spLocks noGrp="1"/>
          </p:cNvSpPr>
          <p:nvPr>
            <p:ph idx="1"/>
          </p:nvPr>
        </p:nvSpPr>
        <p:spPr>
          <a:xfrm>
            <a:off x="250825" y="1052736"/>
            <a:ext cx="8435975" cy="5780044"/>
          </a:xfrm>
        </p:spPr>
        <p:txBody>
          <a:bodyPr/>
          <a:lstStyle/>
          <a:p>
            <a:r>
              <a:rPr kumimoji="1" lang="ja-JP" altLang="en-US" dirty="0" smtClean="0"/>
              <a:t>財源の問題</a:t>
            </a:r>
            <a:endParaRPr kumimoji="1" lang="en-US" altLang="ja-JP" dirty="0" smtClean="0"/>
          </a:p>
          <a:p>
            <a:pPr>
              <a:buNone/>
            </a:pPr>
            <a:r>
              <a:rPr lang="ja-JP" altLang="en-US" dirty="0" smtClean="0"/>
              <a:t>　</a:t>
            </a:r>
            <a:r>
              <a:rPr kumimoji="1" lang="ja-JP" altLang="en-US" dirty="0" smtClean="0"/>
              <a:t>　　都道府県が設立した基金に対して国が補助をする</a:t>
            </a:r>
            <a:endParaRPr kumimoji="1" lang="en-US" altLang="ja-JP" dirty="0" smtClean="0"/>
          </a:p>
          <a:p>
            <a:pPr>
              <a:buNone/>
            </a:pPr>
            <a:r>
              <a:rPr lang="ja-JP" altLang="en-US" dirty="0" smtClean="0"/>
              <a:t>　　　</a:t>
            </a:r>
            <a:r>
              <a:rPr lang="en-US" altLang="ja-JP" dirty="0" smtClean="0"/>
              <a:t>22</a:t>
            </a:r>
            <a:r>
              <a:rPr lang="ja-JP" altLang="en-US" dirty="0" smtClean="0"/>
              <a:t>年度末　約</a:t>
            </a:r>
            <a:r>
              <a:rPr lang="en-US" altLang="ja-JP" dirty="0" smtClean="0"/>
              <a:t>536</a:t>
            </a:r>
            <a:r>
              <a:rPr lang="ja-JP" altLang="en-US" dirty="0" smtClean="0"/>
              <a:t>億円＋国が同額の補助＝約</a:t>
            </a:r>
            <a:r>
              <a:rPr lang="en-US" altLang="ja-JP" dirty="0" smtClean="0"/>
              <a:t>1072</a:t>
            </a:r>
            <a:r>
              <a:rPr lang="ja-JP" altLang="en-US" dirty="0" smtClean="0"/>
              <a:t>億円　</a:t>
            </a:r>
            <a:r>
              <a:rPr kumimoji="1" lang="ja-JP" altLang="en-US" dirty="0" smtClean="0"/>
              <a:t>　</a:t>
            </a:r>
            <a:endParaRPr kumimoji="1" lang="en-US" altLang="ja-JP" dirty="0" smtClean="0"/>
          </a:p>
          <a:p>
            <a:pPr>
              <a:buNone/>
            </a:pPr>
            <a:r>
              <a:rPr lang="ja-JP" altLang="en-US" dirty="0" smtClean="0"/>
              <a:t>　　　</a:t>
            </a:r>
            <a:r>
              <a:rPr kumimoji="1" lang="ja-JP" altLang="en-US" dirty="0" smtClean="0"/>
              <a:t>現在の基金では支払いが不可能　今回は特例で対応？　</a:t>
            </a:r>
            <a:endParaRPr kumimoji="1" lang="en-US" altLang="ja-JP" dirty="0" smtClean="0"/>
          </a:p>
          <a:p>
            <a:endParaRPr lang="en-US" altLang="ja-JP" dirty="0" smtClean="0"/>
          </a:p>
          <a:p>
            <a:r>
              <a:rPr kumimoji="1" lang="ja-JP" altLang="en-US" dirty="0" smtClean="0"/>
              <a:t>発動要件</a:t>
            </a:r>
            <a:endParaRPr kumimoji="1" lang="en-US" altLang="ja-JP" dirty="0" smtClean="0"/>
          </a:p>
          <a:p>
            <a:pPr>
              <a:buNone/>
            </a:pPr>
            <a:r>
              <a:rPr lang="ja-JP" altLang="en-US" dirty="0" smtClean="0"/>
              <a:t>　　</a:t>
            </a:r>
            <a:r>
              <a:rPr kumimoji="1" lang="ja-JP" altLang="en-US" dirty="0" smtClean="0"/>
              <a:t>　同一災害であるのに関わらず、適用されない場合がある</a:t>
            </a:r>
            <a:endParaRPr kumimoji="1" lang="en-US" altLang="ja-JP" dirty="0" smtClean="0"/>
          </a:p>
          <a:p>
            <a:pPr>
              <a:buNone/>
            </a:pPr>
            <a:r>
              <a:rPr lang="ja-JP" altLang="en-US" dirty="0" smtClean="0"/>
              <a:t>　　　東日本大震災でもそのようなケースは考えられる</a:t>
            </a:r>
            <a:endParaRPr kumimoji="1" lang="en-US" altLang="ja-JP" dirty="0" smtClean="0"/>
          </a:p>
          <a:p>
            <a:pPr>
              <a:buNone/>
            </a:pPr>
            <a:endParaRPr lang="en-US" altLang="ja-JP" dirty="0" smtClean="0"/>
          </a:p>
          <a:p>
            <a:r>
              <a:rPr kumimoji="1" lang="ja-JP" altLang="en-US" dirty="0" smtClean="0"/>
              <a:t>支援対象　内容</a:t>
            </a:r>
            <a:endParaRPr kumimoji="1" lang="en-US" altLang="ja-JP" dirty="0" smtClean="0"/>
          </a:p>
          <a:p>
            <a:pPr>
              <a:buNone/>
            </a:pPr>
            <a:r>
              <a:rPr lang="ja-JP" altLang="en-US" dirty="0" smtClean="0"/>
              <a:t>　　　半壊世帯／一部損壊世帯に対する救済　　地盤災害</a:t>
            </a:r>
            <a:endParaRPr lang="en-US" altLang="ja-JP" dirty="0" smtClean="0"/>
          </a:p>
          <a:p>
            <a:pPr>
              <a:buNone/>
            </a:pPr>
            <a:r>
              <a:rPr lang="ja-JP" altLang="en-US" dirty="0" smtClean="0"/>
              <a:t>　　　住宅再建のみに支援を限定</a:t>
            </a:r>
            <a:endParaRPr lang="en-US" altLang="ja-JP" dirty="0" smtClean="0"/>
          </a:p>
          <a:p>
            <a:pPr>
              <a:buNone/>
            </a:pPr>
            <a:r>
              <a:rPr kumimoji="1" lang="ja-JP" altLang="en-US" dirty="0" smtClean="0"/>
              <a:t>　　　</a:t>
            </a:r>
            <a:r>
              <a:rPr kumimoji="1" lang="en-US" altLang="ja-JP" dirty="0" smtClean="0"/>
              <a:t>300</a:t>
            </a:r>
            <a:r>
              <a:rPr kumimoji="1" lang="ja-JP" altLang="en-US" dirty="0" smtClean="0"/>
              <a:t>万円で住宅再建が可能なのか？　</a:t>
            </a:r>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災害弔慰金等法</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実施主体　制度の対象となる自然災害</a:t>
            </a:r>
            <a:endParaRPr kumimoji="1" lang="ja-JP" altLang="en-US" dirty="0"/>
          </a:p>
        </p:txBody>
      </p:sp>
      <p:sp>
        <p:nvSpPr>
          <p:cNvPr id="3" name="コンテンツ プレースホルダ 2"/>
          <p:cNvSpPr>
            <a:spLocks noGrp="1"/>
          </p:cNvSpPr>
          <p:nvPr>
            <p:ph idx="1"/>
          </p:nvPr>
        </p:nvSpPr>
        <p:spPr>
          <a:xfrm>
            <a:off x="250825" y="1484312"/>
            <a:ext cx="8435975" cy="5115246"/>
          </a:xfrm>
        </p:spPr>
        <p:txBody>
          <a:bodyPr/>
          <a:lstStyle/>
          <a:p>
            <a:pPr>
              <a:buNone/>
            </a:pPr>
            <a:r>
              <a:rPr lang="ja-JP" altLang="en-US" dirty="0" smtClean="0"/>
              <a:t>（実施主体）</a:t>
            </a:r>
            <a:endParaRPr lang="en-US" altLang="ja-JP" dirty="0" smtClean="0"/>
          </a:p>
          <a:p>
            <a:pPr>
              <a:buNone/>
            </a:pPr>
            <a:r>
              <a:rPr lang="ja-JP" altLang="en-US" dirty="0" smtClean="0"/>
              <a:t>　　　市町村</a:t>
            </a:r>
            <a:endParaRPr lang="en-US" altLang="ja-JP" dirty="0" smtClean="0"/>
          </a:p>
          <a:p>
            <a:endParaRPr lang="en-US" altLang="ja-JP" dirty="0" smtClean="0"/>
          </a:p>
          <a:p>
            <a:pPr marL="0" indent="0">
              <a:buNone/>
            </a:pPr>
            <a:r>
              <a:rPr lang="ja-JP" altLang="en-US" dirty="0" smtClean="0"/>
              <a:t>（制度の対象となる自然災害）</a:t>
            </a:r>
            <a:endParaRPr lang="en-US" altLang="ja-JP" dirty="0" smtClean="0"/>
          </a:p>
          <a:p>
            <a:pPr marL="0" indent="0">
              <a:buNone/>
            </a:pPr>
            <a:r>
              <a:rPr lang="ja-JP" altLang="en-US" dirty="0" smtClean="0"/>
              <a:t>　１市町村において住居が５世帯以上滅失した災害</a:t>
            </a:r>
          </a:p>
          <a:p>
            <a:pPr marL="0" indent="0">
              <a:buNone/>
            </a:pPr>
            <a:r>
              <a:rPr lang="ja-JP" altLang="en-US" dirty="0" smtClean="0"/>
              <a:t>　都道府県内において住居が５世帯以上滅失した市町村が３以上ある場合の災害（都道府県全域適用）</a:t>
            </a:r>
          </a:p>
          <a:p>
            <a:pPr marL="0" indent="0">
              <a:buNone/>
            </a:pPr>
            <a:r>
              <a:rPr lang="ja-JP" altLang="en-US" dirty="0" smtClean="0"/>
              <a:t>　都道府県内において災害救助法が適用された市町村が１以上ある場合の災害（都道府県全域適用）</a:t>
            </a:r>
          </a:p>
          <a:p>
            <a:pPr marL="0" indent="0">
              <a:buNone/>
            </a:pPr>
            <a:r>
              <a:rPr lang="ja-JP" altLang="en-US" dirty="0" smtClean="0"/>
              <a:t>　災害救助法が適用された市町村をその区域内に含む都道府県が２以上ある場合の災害（全国適用）</a:t>
            </a:r>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災害弔慰金の支給</a:t>
            </a:r>
            <a:endParaRPr kumimoji="1" lang="ja-JP" altLang="en-US" dirty="0"/>
          </a:p>
        </p:txBody>
      </p:sp>
      <p:sp>
        <p:nvSpPr>
          <p:cNvPr id="3" name="コンテンツ プレースホルダ 2"/>
          <p:cNvSpPr>
            <a:spLocks noGrp="1"/>
          </p:cNvSpPr>
          <p:nvPr>
            <p:ph idx="1"/>
          </p:nvPr>
        </p:nvSpPr>
        <p:spPr>
          <a:xfrm>
            <a:off x="250825" y="1484312"/>
            <a:ext cx="8435975" cy="3120854"/>
          </a:xfrm>
        </p:spPr>
        <p:txBody>
          <a:bodyPr/>
          <a:lstStyle/>
          <a:p>
            <a:pPr>
              <a:buNone/>
            </a:pPr>
            <a:r>
              <a:rPr kumimoji="1" lang="ja-JP" altLang="en-US" dirty="0" smtClean="0"/>
              <a:t>（支給遺族）</a:t>
            </a:r>
            <a:endParaRPr kumimoji="1" lang="en-US" altLang="ja-JP" dirty="0" smtClean="0"/>
          </a:p>
          <a:p>
            <a:pPr>
              <a:buNone/>
            </a:pPr>
            <a:r>
              <a:rPr lang="ja-JP" altLang="en-US" dirty="0" smtClean="0"/>
              <a:t>　　　</a:t>
            </a:r>
            <a:r>
              <a:rPr lang="zh-TW" altLang="en-US" dirty="0" smtClean="0"/>
              <a:t>配偶者、子、父母、孫、祖父母</a:t>
            </a:r>
          </a:p>
          <a:p>
            <a:pPr>
              <a:buNone/>
            </a:pPr>
            <a:endParaRPr lang="en-US" altLang="ja-JP" dirty="0" smtClean="0"/>
          </a:p>
          <a:p>
            <a:pPr>
              <a:buNone/>
            </a:pPr>
            <a:r>
              <a:rPr lang="ja-JP" altLang="en-US" dirty="0" smtClean="0"/>
              <a:t>（支給金額）</a:t>
            </a:r>
            <a:endParaRPr lang="en-US" altLang="ja-JP" dirty="0" smtClean="0"/>
          </a:p>
          <a:p>
            <a:pPr>
              <a:buNone/>
            </a:pPr>
            <a:r>
              <a:rPr lang="ja-JP" altLang="en-US" dirty="0" smtClean="0"/>
              <a:t>　　　生計維持者が死亡した場合　５００万円</a:t>
            </a:r>
          </a:p>
          <a:p>
            <a:pPr>
              <a:buNone/>
            </a:pPr>
            <a:r>
              <a:rPr lang="ja-JP" altLang="en-US" dirty="0" smtClean="0"/>
              <a:t>　　　その他の者が死亡した場合　２５０万円</a:t>
            </a:r>
          </a:p>
          <a:p>
            <a:pPr>
              <a:buNone/>
            </a:pPr>
            <a:endParaRPr kumimoji="1" lang="ja-JP" altLang="en-US" dirty="0"/>
          </a:p>
        </p:txBody>
      </p:sp>
      <p:sp>
        <p:nvSpPr>
          <p:cNvPr id="4" name="雲 3"/>
          <p:cNvSpPr/>
          <p:nvPr/>
        </p:nvSpPr>
        <p:spPr>
          <a:xfrm>
            <a:off x="0" y="4725144"/>
            <a:ext cx="9144000" cy="187220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死亡の認定をどのようにするのか？</a:t>
            </a:r>
            <a:endParaRPr kumimoji="1" lang="en-US" altLang="ja-JP" sz="2800" dirty="0" smtClean="0">
              <a:solidFill>
                <a:schemeClr val="tx1"/>
              </a:solidFill>
            </a:endParaRPr>
          </a:p>
          <a:p>
            <a:pPr algn="ctr"/>
            <a:r>
              <a:rPr lang="ja-JP" altLang="en-US" sz="2800" dirty="0" smtClean="0">
                <a:solidFill>
                  <a:schemeClr val="tx1"/>
                </a:solidFill>
              </a:rPr>
              <a:t>遠距離避難先からの申請は？</a:t>
            </a:r>
            <a:endParaRPr kumimoji="1" lang="ja-JP" altLang="en-US" sz="28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災害障害見舞金の支給</a:t>
            </a:r>
            <a:endParaRPr kumimoji="1" lang="ja-JP" altLang="en-US" dirty="0"/>
          </a:p>
        </p:txBody>
      </p:sp>
      <p:sp>
        <p:nvSpPr>
          <p:cNvPr id="3" name="コンテンツ プレースホルダ 2"/>
          <p:cNvSpPr>
            <a:spLocks noGrp="1"/>
          </p:cNvSpPr>
          <p:nvPr>
            <p:ph idx="1"/>
          </p:nvPr>
        </p:nvSpPr>
        <p:spPr>
          <a:xfrm>
            <a:off x="250825" y="1196752"/>
            <a:ext cx="8435975" cy="4450449"/>
          </a:xfrm>
        </p:spPr>
        <p:txBody>
          <a:bodyPr/>
          <a:lstStyle/>
          <a:p>
            <a:pPr>
              <a:buNone/>
            </a:pPr>
            <a:r>
              <a:rPr kumimoji="1" lang="ja-JP" altLang="en-US" dirty="0" smtClean="0"/>
              <a:t>（支援の対象）</a:t>
            </a:r>
            <a:endParaRPr kumimoji="1" lang="en-US" altLang="ja-JP" dirty="0" smtClean="0"/>
          </a:p>
          <a:p>
            <a:pPr>
              <a:buNone/>
            </a:pPr>
            <a:r>
              <a:rPr lang="ja-JP" altLang="en-US" dirty="0" smtClean="0"/>
              <a:t>　　　重度の障害</a:t>
            </a:r>
            <a:endParaRPr lang="en-US" altLang="ja-JP" dirty="0" smtClean="0"/>
          </a:p>
          <a:p>
            <a:pPr>
              <a:buNone/>
            </a:pPr>
            <a:r>
              <a:rPr lang="ja-JP" altLang="en-US" dirty="0" smtClean="0"/>
              <a:t>　　　　両眼失明、要常時介護、両上肢</a:t>
            </a:r>
            <a:r>
              <a:rPr lang="ja-JP" altLang="en-US" dirty="0" err="1" smtClean="0"/>
              <a:t>ひじ</a:t>
            </a:r>
            <a:r>
              <a:rPr lang="ja-JP" altLang="en-US" dirty="0" smtClean="0"/>
              <a:t>関節以上切断等</a:t>
            </a:r>
            <a:endParaRPr lang="en-US" altLang="ja-JP" dirty="0" smtClean="0"/>
          </a:p>
          <a:p>
            <a:pPr>
              <a:buNone/>
            </a:pPr>
            <a:r>
              <a:rPr kumimoji="1" lang="ja-JP" altLang="en-US" dirty="0" smtClean="0"/>
              <a:t>　　　　</a:t>
            </a:r>
            <a:r>
              <a:rPr kumimoji="1" lang="ja-JP" altLang="en-US" dirty="0" smtClean="0">
                <a:solidFill>
                  <a:srgbClr val="FF0000"/>
                </a:solidFill>
              </a:rPr>
              <a:t>労災</a:t>
            </a:r>
            <a:r>
              <a:rPr kumimoji="1" lang="en-US" altLang="ja-JP" dirty="0" smtClean="0">
                <a:solidFill>
                  <a:srgbClr val="FF0000"/>
                </a:solidFill>
              </a:rPr>
              <a:t>1</a:t>
            </a:r>
            <a:r>
              <a:rPr kumimoji="1" lang="ja-JP" altLang="en-US" dirty="0" smtClean="0">
                <a:solidFill>
                  <a:srgbClr val="FF0000"/>
                </a:solidFill>
              </a:rPr>
              <a:t>級相当</a:t>
            </a:r>
            <a:r>
              <a:rPr kumimoji="1" lang="ja-JP" altLang="en-US" dirty="0" smtClean="0"/>
              <a:t>　あるいは　重い重複障害</a:t>
            </a:r>
            <a:endParaRPr kumimoji="1" lang="en-US" altLang="ja-JP" dirty="0" smtClean="0"/>
          </a:p>
          <a:p>
            <a:pPr>
              <a:buNone/>
            </a:pPr>
            <a:endParaRPr kumimoji="1" lang="en-US" altLang="ja-JP" dirty="0" smtClean="0"/>
          </a:p>
          <a:p>
            <a:pPr>
              <a:buNone/>
            </a:pPr>
            <a:r>
              <a:rPr lang="ja-JP" altLang="en-US" dirty="0" smtClean="0"/>
              <a:t>（支援金額）</a:t>
            </a:r>
            <a:endParaRPr lang="en-US" altLang="ja-JP" dirty="0" smtClean="0"/>
          </a:p>
          <a:p>
            <a:pPr>
              <a:buNone/>
            </a:pPr>
            <a:r>
              <a:rPr lang="ja-JP" altLang="en-US" dirty="0" smtClean="0"/>
              <a:t>　　　</a:t>
            </a:r>
            <a:r>
              <a:rPr lang="zh-TW" altLang="en-US" dirty="0" smtClean="0"/>
              <a:t>生計維持者</a:t>
            </a:r>
            <a:r>
              <a:rPr lang="ja-JP" altLang="en-US" dirty="0" smtClean="0"/>
              <a:t>　</a:t>
            </a:r>
            <a:r>
              <a:rPr lang="zh-TW" altLang="en-US" dirty="0" smtClean="0"/>
              <a:t>２５０万円</a:t>
            </a:r>
          </a:p>
          <a:p>
            <a:pPr>
              <a:buNone/>
            </a:pPr>
            <a:r>
              <a:rPr lang="ja-JP" altLang="en-US" dirty="0" smtClean="0"/>
              <a:t>　　　その他の者　１２５万円</a:t>
            </a:r>
          </a:p>
          <a:p>
            <a:pPr>
              <a:buNone/>
            </a:pPr>
            <a:endParaRPr kumimoji="1" lang="en-US" altLang="ja-JP" dirty="0" smtClean="0"/>
          </a:p>
          <a:p>
            <a:pPr>
              <a:buNone/>
            </a:pPr>
            <a:endParaRPr kumimoji="1" lang="ja-JP" altLang="en-US" dirty="0"/>
          </a:p>
        </p:txBody>
      </p:sp>
      <p:sp>
        <p:nvSpPr>
          <p:cNvPr id="4" name="雲 3"/>
          <p:cNvSpPr/>
          <p:nvPr/>
        </p:nvSpPr>
        <p:spPr>
          <a:xfrm>
            <a:off x="0" y="4725144"/>
            <a:ext cx="9144000" cy="187220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障害の認定をどのようにするのか？</a:t>
            </a:r>
            <a:endParaRPr kumimoji="1" lang="en-US" altLang="ja-JP" sz="2800" dirty="0" smtClean="0">
              <a:solidFill>
                <a:schemeClr val="tx1"/>
              </a:solidFill>
            </a:endParaRPr>
          </a:p>
          <a:p>
            <a:pPr algn="ctr"/>
            <a:r>
              <a:rPr lang="ja-JP" altLang="en-US" sz="2800" dirty="0" smtClean="0">
                <a:solidFill>
                  <a:schemeClr val="tx1"/>
                </a:solidFill>
              </a:rPr>
              <a:t>遠距離避難先からの申請は？</a:t>
            </a:r>
            <a:endParaRPr kumimoji="1" lang="ja-JP" altLang="en-US" sz="28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災害弔慰金等法の抱えている問題点</a:t>
            </a:r>
            <a:endParaRPr kumimoji="1" lang="ja-JP" altLang="en-US" dirty="0"/>
          </a:p>
        </p:txBody>
      </p:sp>
      <p:sp>
        <p:nvSpPr>
          <p:cNvPr id="3" name="コンテンツ プレースホルダ 2"/>
          <p:cNvSpPr>
            <a:spLocks noGrp="1"/>
          </p:cNvSpPr>
          <p:nvPr>
            <p:ph idx="1"/>
          </p:nvPr>
        </p:nvSpPr>
        <p:spPr>
          <a:xfrm>
            <a:off x="250825" y="1484312"/>
            <a:ext cx="8435975" cy="4893647"/>
          </a:xfrm>
        </p:spPr>
        <p:txBody>
          <a:bodyPr/>
          <a:lstStyle/>
          <a:p>
            <a:r>
              <a:rPr kumimoji="1" lang="ja-JP" altLang="en-US" dirty="0" smtClean="0"/>
              <a:t>発動要件</a:t>
            </a:r>
            <a:endParaRPr kumimoji="1" lang="en-US" altLang="ja-JP" dirty="0" smtClean="0"/>
          </a:p>
          <a:p>
            <a:pPr>
              <a:buNone/>
            </a:pPr>
            <a:r>
              <a:rPr lang="ja-JP" altLang="en-US" dirty="0" smtClean="0"/>
              <a:t>　　　</a:t>
            </a:r>
            <a:r>
              <a:rPr lang="en-US" altLang="ja-JP" dirty="0" smtClean="0"/>
              <a:t>1</a:t>
            </a:r>
            <a:r>
              <a:rPr lang="ja-JP" altLang="en-US" dirty="0" smtClean="0"/>
              <a:t>人でも自然災害で死亡／障害なら支給すべき</a:t>
            </a:r>
            <a:endParaRPr lang="en-US" altLang="ja-JP" dirty="0" smtClean="0"/>
          </a:p>
          <a:p>
            <a:pPr>
              <a:buNone/>
            </a:pPr>
            <a:endParaRPr kumimoji="1" lang="en-US" altLang="ja-JP" dirty="0" smtClean="0"/>
          </a:p>
          <a:p>
            <a:r>
              <a:rPr lang="ja-JP" altLang="en-US" dirty="0" smtClean="0"/>
              <a:t>障害見舞金の支援対象が狭すぎる</a:t>
            </a:r>
            <a:endParaRPr lang="en-US" altLang="ja-JP" dirty="0" smtClean="0"/>
          </a:p>
          <a:p>
            <a:endParaRPr lang="en-US" altLang="ja-JP" dirty="0" smtClean="0"/>
          </a:p>
          <a:p>
            <a:r>
              <a:rPr kumimoji="1" lang="ja-JP" altLang="en-US" dirty="0" smtClean="0"/>
              <a:t>障害見舞金の支援内容も一括払いでいいのか</a:t>
            </a:r>
            <a:endParaRPr kumimoji="1" lang="en-US" altLang="ja-JP" dirty="0" smtClean="0"/>
          </a:p>
          <a:p>
            <a:pPr>
              <a:buNone/>
            </a:pPr>
            <a:r>
              <a:rPr lang="ja-JP" altLang="en-US" dirty="0" smtClean="0"/>
              <a:t>　　　（長期的な支援が必要　年金方式も視野）</a:t>
            </a:r>
            <a:endParaRPr kumimoji="1" lang="en-US" altLang="ja-JP" dirty="0" smtClean="0"/>
          </a:p>
          <a:p>
            <a:endParaRPr lang="en-US" altLang="ja-JP" dirty="0" smtClean="0"/>
          </a:p>
          <a:p>
            <a:r>
              <a:rPr kumimoji="1" lang="ja-JP" altLang="en-US" dirty="0" smtClean="0">
                <a:solidFill>
                  <a:srgbClr val="FF0000"/>
                </a:solidFill>
              </a:rPr>
              <a:t>自然災害による障害が社会的に認識されていない</a:t>
            </a:r>
            <a:endParaRPr kumimoji="1" lang="en-US" altLang="ja-JP" dirty="0" smtClean="0">
              <a:solidFill>
                <a:srgbClr val="FF0000"/>
              </a:solidFill>
            </a:endParaRPr>
          </a:p>
          <a:p>
            <a:pPr>
              <a:buNone/>
            </a:pPr>
            <a:r>
              <a:rPr lang="ja-JP" altLang="en-US" dirty="0" smtClean="0">
                <a:solidFill>
                  <a:srgbClr val="FF0000"/>
                </a:solidFill>
              </a:rPr>
              <a:t>　　　</a:t>
            </a:r>
            <a:r>
              <a:rPr lang="en-US" altLang="ja-JP" dirty="0" smtClean="0"/>
              <a:t>〔</a:t>
            </a:r>
            <a:r>
              <a:rPr lang="ja-JP" altLang="en-US" dirty="0" smtClean="0"/>
              <a:t>阪神・淡路大震災における「</a:t>
            </a:r>
            <a:r>
              <a:rPr lang="ja-JP" altLang="en-US" dirty="0" err="1" smtClean="0"/>
              <a:t>震災障がい</a:t>
            </a:r>
            <a:r>
              <a:rPr lang="ja-JP" altLang="en-US" dirty="0" smtClean="0"/>
              <a:t>者」の問題</a:t>
            </a:r>
            <a:r>
              <a:rPr lang="en-US" altLang="ja-JP" dirty="0" smtClean="0"/>
              <a:t>〕</a:t>
            </a:r>
          </a:p>
          <a:p>
            <a:pPr>
              <a:buNone/>
            </a:pPr>
            <a:r>
              <a:rPr kumimoji="1" lang="ja-JP" altLang="en-US" dirty="0" smtClean="0"/>
              <a:t>　　　（個人の尊重が損なわれているケース）　</a:t>
            </a:r>
            <a:endParaRPr kumimoji="1" lang="ja-JP" altLang="en-US" dirty="0"/>
          </a:p>
        </p:txBody>
      </p:sp>
      <p:sp>
        <p:nvSpPr>
          <p:cNvPr id="4" name="雲形吹き出し 3"/>
          <p:cNvSpPr/>
          <p:nvPr/>
        </p:nvSpPr>
        <p:spPr>
          <a:xfrm>
            <a:off x="6660232" y="2924944"/>
            <a:ext cx="2699792" cy="1872208"/>
          </a:xfrm>
          <a:prstGeom prst="cloudCallout">
            <a:avLst>
              <a:gd name="adj1" fmla="val -60671"/>
              <a:gd name="adj2" fmla="val 644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東日本大震災ではこのようなことがあってはならない！！</a:t>
            </a:r>
            <a:endParaRPr kumimoji="1" lang="ja-JP" altLang="en-US" sz="20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その他の論点</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自治体による独自の施策</a:t>
            </a:r>
            <a:endParaRPr kumimoji="1" lang="ja-JP" altLang="en-US" dirty="0"/>
          </a:p>
        </p:txBody>
      </p:sp>
      <p:sp>
        <p:nvSpPr>
          <p:cNvPr id="3" name="コンテンツ プレースホルダ 2"/>
          <p:cNvSpPr>
            <a:spLocks noGrp="1"/>
          </p:cNvSpPr>
          <p:nvPr>
            <p:ph idx="1"/>
          </p:nvPr>
        </p:nvSpPr>
        <p:spPr>
          <a:xfrm>
            <a:off x="250825" y="1196752"/>
            <a:ext cx="8435975" cy="5041380"/>
          </a:xfrm>
        </p:spPr>
        <p:txBody>
          <a:bodyPr/>
          <a:lstStyle/>
          <a:p>
            <a:r>
              <a:rPr kumimoji="1" lang="ja-JP" altLang="en-US" dirty="0" smtClean="0"/>
              <a:t>大震災以前から、自治体は独自施策を展開している</a:t>
            </a:r>
            <a:endParaRPr kumimoji="1" lang="en-US" altLang="ja-JP" dirty="0" smtClean="0"/>
          </a:p>
          <a:p>
            <a:endParaRPr lang="en-US" altLang="ja-JP" dirty="0" smtClean="0"/>
          </a:p>
          <a:p>
            <a:r>
              <a:rPr kumimoji="1" lang="ja-JP" altLang="en-US" dirty="0" smtClean="0"/>
              <a:t>現段階における独自施策の実例（県外避難者への支援）</a:t>
            </a:r>
            <a:endParaRPr lang="en-US" altLang="ja-JP" dirty="0" smtClean="0"/>
          </a:p>
          <a:p>
            <a:pPr>
              <a:buNone/>
            </a:pPr>
            <a:r>
              <a:rPr lang="ja-JP" altLang="en-US" dirty="0" smtClean="0"/>
              <a:t>　　　徳島県：世帯</a:t>
            </a:r>
            <a:r>
              <a:rPr lang="en-US" altLang="ja-JP" dirty="0" smtClean="0"/>
              <a:t>30</a:t>
            </a:r>
            <a:r>
              <a:rPr lang="ja-JP" altLang="en-US" dirty="0" smtClean="0"/>
              <a:t>万円の生活資金ならびに県民から届けられた生活用品を供与</a:t>
            </a:r>
            <a:endParaRPr lang="en-US" altLang="ja-JP" dirty="0" smtClean="0"/>
          </a:p>
          <a:p>
            <a:pPr>
              <a:buNone/>
            </a:pPr>
            <a:r>
              <a:rPr lang="ja-JP" altLang="en-US" dirty="0" smtClean="0"/>
              <a:t>　　　島根県：自宅が全半壊した世帯などに</a:t>
            </a:r>
            <a:r>
              <a:rPr lang="en-US" altLang="ja-JP" dirty="0" smtClean="0"/>
              <a:t>1</a:t>
            </a:r>
            <a:r>
              <a:rPr lang="ja-JP" altLang="en-US" dirty="0" smtClean="0"/>
              <a:t>世帯</a:t>
            </a:r>
            <a:r>
              <a:rPr lang="en-US" altLang="ja-JP" dirty="0" smtClean="0"/>
              <a:t>30</a:t>
            </a:r>
            <a:r>
              <a:rPr lang="ja-JP" altLang="en-US" dirty="0" smtClean="0"/>
              <a:t>万円の生活資金を支援する</a:t>
            </a:r>
            <a:endParaRPr lang="en-US" altLang="ja-JP" dirty="0" smtClean="0"/>
          </a:p>
          <a:p>
            <a:pPr>
              <a:buNone/>
            </a:pPr>
            <a:r>
              <a:rPr lang="ja-JP" altLang="en-US" dirty="0" smtClean="0"/>
              <a:t>　　　岡山県高梁市：生活支度金（</a:t>
            </a:r>
            <a:r>
              <a:rPr lang="en-US" altLang="ja-JP" dirty="0" smtClean="0"/>
              <a:t>1</a:t>
            </a:r>
            <a:r>
              <a:rPr lang="ja-JP" altLang="en-US" dirty="0" smtClean="0"/>
              <a:t>人＝</a:t>
            </a:r>
            <a:r>
              <a:rPr lang="en-US" altLang="ja-JP" dirty="0" smtClean="0"/>
              <a:t>1</a:t>
            </a:r>
            <a:r>
              <a:rPr lang="ja-JP" altLang="en-US" dirty="0" smtClean="0"/>
              <a:t>万</a:t>
            </a:r>
            <a:r>
              <a:rPr lang="en-US" altLang="ja-JP" dirty="0" smtClean="0"/>
              <a:t>5000</a:t>
            </a:r>
            <a:r>
              <a:rPr lang="ja-JP" altLang="en-US" dirty="0" smtClean="0"/>
              <a:t>円程度）や文具・ランドセルの購入費用を全額補助し、農家や農協の協力で米を</a:t>
            </a:r>
            <a:r>
              <a:rPr lang="en-US" altLang="ja-JP" dirty="0" smtClean="0"/>
              <a:t>1</a:t>
            </a:r>
            <a:r>
              <a:rPr lang="ja-JP" altLang="en-US" dirty="0" smtClean="0"/>
              <a:t>年間無料提供</a:t>
            </a:r>
            <a:endParaRPr kumimoji="1" lang="en-US" altLang="ja-JP" dirty="0" smtClean="0"/>
          </a:p>
          <a:p>
            <a:endParaRPr lang="en-US" altLang="ja-JP" dirty="0" smtClean="0"/>
          </a:p>
          <a:p>
            <a:endParaRPr kumimoji="1" lang="ja-JP" altLang="en-US" dirty="0"/>
          </a:p>
        </p:txBody>
      </p:sp>
      <p:sp>
        <p:nvSpPr>
          <p:cNvPr id="4" name="雲 3"/>
          <p:cNvSpPr/>
          <p:nvPr/>
        </p:nvSpPr>
        <p:spPr>
          <a:xfrm>
            <a:off x="539552" y="5373216"/>
            <a:ext cx="8136904" cy="134076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自治体によってバラツキがありすぎると</a:t>
            </a:r>
            <a:endParaRPr kumimoji="1" lang="en-US" altLang="ja-JP" sz="2400" dirty="0" smtClean="0">
              <a:solidFill>
                <a:schemeClr val="tx1"/>
              </a:solidFill>
            </a:endParaRPr>
          </a:p>
          <a:p>
            <a:pPr algn="ctr"/>
            <a:r>
              <a:rPr kumimoji="1" lang="ja-JP" altLang="en-US" sz="2400" dirty="0" smtClean="0">
                <a:solidFill>
                  <a:schemeClr val="tx1"/>
                </a:solidFill>
              </a:rPr>
              <a:t>公平性という点で問題がある</a:t>
            </a:r>
            <a:endParaRPr kumimoji="1" lang="ja-JP" altLang="en-US" sz="24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今後のアクションのあり方</a:t>
            </a:r>
            <a:endParaRPr kumimoji="1" lang="ja-JP" altLang="en-US" dirty="0"/>
          </a:p>
        </p:txBody>
      </p:sp>
      <p:sp>
        <p:nvSpPr>
          <p:cNvPr id="3" name="コンテンツ プレースホルダ 2"/>
          <p:cNvSpPr>
            <a:spLocks noGrp="1"/>
          </p:cNvSpPr>
          <p:nvPr>
            <p:ph idx="1"/>
          </p:nvPr>
        </p:nvSpPr>
        <p:spPr>
          <a:xfrm>
            <a:off x="250825" y="1052736"/>
            <a:ext cx="8435975" cy="5706177"/>
          </a:xfrm>
        </p:spPr>
        <p:txBody>
          <a:bodyPr/>
          <a:lstStyle/>
          <a:p>
            <a:r>
              <a:rPr kumimoji="1" lang="ja-JP" altLang="en-US" dirty="0" smtClean="0"/>
              <a:t>被災者の自己決定やニーズに応じた相談業務・支援を展開</a:t>
            </a:r>
            <a:endParaRPr kumimoji="1" lang="en-US" altLang="ja-JP" dirty="0" smtClean="0"/>
          </a:p>
          <a:p>
            <a:endParaRPr lang="en-US" altLang="ja-JP" dirty="0" smtClean="0"/>
          </a:p>
          <a:p>
            <a:r>
              <a:rPr lang="ja-JP" altLang="en-US" dirty="0" smtClean="0"/>
              <a:t>今後の特別立法（法改正）や各省庁の通知に注目</a:t>
            </a:r>
            <a:endParaRPr lang="en-US" altLang="ja-JP" dirty="0" smtClean="0"/>
          </a:p>
          <a:p>
            <a:pPr>
              <a:buNone/>
            </a:pPr>
            <a:r>
              <a:rPr lang="ja-JP" altLang="en-US" dirty="0" smtClean="0"/>
              <a:t>　　　（現状はあくまでも過渡期にある）</a:t>
            </a:r>
            <a:endParaRPr lang="en-US" altLang="ja-JP" dirty="0" smtClean="0"/>
          </a:p>
          <a:p>
            <a:endParaRPr lang="en-US" altLang="ja-JP" dirty="0" smtClean="0"/>
          </a:p>
          <a:p>
            <a:r>
              <a:rPr kumimoji="1" lang="ja-JP" altLang="en-US" dirty="0" smtClean="0"/>
              <a:t>特別基準の設立ならびに、独自施策を自治体に求めていく</a:t>
            </a:r>
            <a:endParaRPr kumimoji="1" lang="en-US" altLang="ja-JP" dirty="0" smtClean="0"/>
          </a:p>
          <a:p>
            <a:endParaRPr lang="en-US" altLang="ja-JP" dirty="0" smtClean="0"/>
          </a:p>
          <a:p>
            <a:r>
              <a:rPr lang="ja-JP" altLang="en-US" dirty="0" smtClean="0"/>
              <a:t>各地の弁護士同士による情報交換が重要</a:t>
            </a:r>
            <a:endParaRPr lang="en-US" altLang="ja-JP" dirty="0" smtClean="0"/>
          </a:p>
          <a:p>
            <a:endParaRPr lang="en-US" altLang="ja-JP" dirty="0" smtClean="0"/>
          </a:p>
          <a:p>
            <a:r>
              <a:rPr kumimoji="1" lang="ja-JP" altLang="en-US" dirty="0" smtClean="0"/>
              <a:t>同時に、支援法制の改正に向けての運動も展開すべき</a:t>
            </a:r>
            <a:endParaRPr kumimoji="1" lang="en-US" altLang="ja-JP" dirty="0" smtClean="0"/>
          </a:p>
          <a:p>
            <a:endParaRPr lang="en-US" altLang="ja-JP" dirty="0" smtClean="0"/>
          </a:p>
          <a:p>
            <a:r>
              <a:rPr kumimoji="1" lang="ja-JP" altLang="en-US" dirty="0" smtClean="0"/>
              <a:t>今後も、弁護士による被災者支援に向けての運動がより活発化することを期待　かつ、それが恒久化してほしい</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県外避難者の特徴は何か</a:t>
            </a:r>
            <a:endParaRPr kumimoji="1" lang="ja-JP" altLang="en-US" dirty="0"/>
          </a:p>
        </p:txBody>
      </p:sp>
      <p:sp>
        <p:nvSpPr>
          <p:cNvPr id="3" name="コンテンツ プレースホルダ 2"/>
          <p:cNvSpPr>
            <a:spLocks noGrp="1"/>
          </p:cNvSpPr>
          <p:nvPr>
            <p:ph idx="1"/>
          </p:nvPr>
        </p:nvSpPr>
        <p:spPr>
          <a:xfrm>
            <a:off x="250825" y="1484312"/>
            <a:ext cx="8435975" cy="4819781"/>
          </a:xfrm>
        </p:spPr>
        <p:txBody>
          <a:bodyPr/>
          <a:lstStyle/>
          <a:p>
            <a:r>
              <a:rPr kumimoji="1" lang="ja-JP" altLang="en-US" dirty="0" smtClean="0"/>
              <a:t>被災地との距離がある</a:t>
            </a:r>
            <a:endParaRPr kumimoji="1" lang="en-US" altLang="ja-JP" dirty="0" smtClean="0"/>
          </a:p>
          <a:p>
            <a:pPr>
              <a:buNone/>
            </a:pPr>
            <a:r>
              <a:rPr lang="ja-JP" altLang="en-US" dirty="0" smtClean="0"/>
              <a:t>　→もといた市町村（県）に申請をしなければならない場合はどうするのか？</a:t>
            </a:r>
            <a:endParaRPr lang="en-US" altLang="ja-JP" dirty="0" smtClean="0"/>
          </a:p>
          <a:p>
            <a:pPr>
              <a:buNone/>
            </a:pPr>
            <a:r>
              <a:rPr lang="ja-JP" altLang="en-US" dirty="0" smtClean="0"/>
              <a:t>　→最終的な生活再建をどのようにするのか？</a:t>
            </a:r>
            <a:endParaRPr lang="en-US" altLang="ja-JP" dirty="0" smtClean="0"/>
          </a:p>
          <a:p>
            <a:pPr>
              <a:buNone/>
            </a:pPr>
            <a:endParaRPr kumimoji="1" lang="en-US" altLang="ja-JP" dirty="0" smtClean="0"/>
          </a:p>
          <a:p>
            <a:r>
              <a:rPr lang="ja-JP" altLang="en-US" dirty="0" smtClean="0"/>
              <a:t>生計手段を持っていない　場合によっては何も持っていない</a:t>
            </a:r>
          </a:p>
          <a:p>
            <a:pPr>
              <a:buNone/>
            </a:pPr>
            <a:r>
              <a:rPr lang="ja-JP" altLang="en-US" dirty="0" smtClean="0"/>
              <a:t>　→避難中の生活保障をどうするのか？</a:t>
            </a:r>
            <a:endParaRPr lang="en-US" altLang="ja-JP" dirty="0" smtClean="0"/>
          </a:p>
          <a:p>
            <a:pPr>
              <a:buNone/>
            </a:pPr>
            <a:endParaRPr lang="en-US" altLang="ja-JP" dirty="0" smtClean="0"/>
          </a:p>
          <a:p>
            <a:r>
              <a:rPr lang="ja-JP" altLang="en-US" dirty="0" smtClean="0"/>
              <a:t>要するに、医・職・習の関わりを再構築しないといけない</a:t>
            </a:r>
            <a:endParaRPr lang="en-US" altLang="ja-JP" dirty="0" smtClean="0"/>
          </a:p>
          <a:p>
            <a:pPr>
              <a:buNone/>
            </a:pPr>
            <a:r>
              <a:rPr lang="ja-JP" altLang="en-US" dirty="0" smtClean="0"/>
              <a:t>　→相談に応じる以上は被災者の生活領域に深く関わる必要</a:t>
            </a:r>
            <a:endParaRPr lang="en-US" altLang="ja-JP" dirty="0" smtClean="0"/>
          </a:p>
          <a:p>
            <a:endParaRPr lang="en-US" altLang="ja-JP"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smtClean="0"/>
              <a:t>参考資料・文献</a:t>
            </a:r>
            <a:endParaRPr kumimoji="1" lang="ja-JP" altLang="en-US"/>
          </a:p>
        </p:txBody>
      </p:sp>
      <p:sp>
        <p:nvSpPr>
          <p:cNvPr id="3" name="コンテンツ プレースホルダ 2"/>
          <p:cNvSpPr>
            <a:spLocks noGrp="1"/>
          </p:cNvSpPr>
          <p:nvPr>
            <p:ph idx="1"/>
          </p:nvPr>
        </p:nvSpPr>
        <p:spPr>
          <a:xfrm>
            <a:off x="107504" y="1052736"/>
            <a:ext cx="8569647" cy="5706177"/>
          </a:xfrm>
        </p:spPr>
        <p:txBody>
          <a:bodyPr/>
          <a:lstStyle/>
          <a:p>
            <a:r>
              <a:rPr kumimoji="1" lang="ja-JP" altLang="en-US" dirty="0" smtClean="0"/>
              <a:t>内閣府　</a:t>
            </a:r>
            <a:r>
              <a:rPr kumimoji="1" lang="en-US" altLang="ja-JP" dirty="0" smtClean="0"/>
              <a:t>『</a:t>
            </a:r>
            <a:r>
              <a:rPr kumimoji="1" lang="ja-JP" altLang="en-US" dirty="0" smtClean="0"/>
              <a:t>被災者支援に関する各種制度の概要</a:t>
            </a:r>
            <a:r>
              <a:rPr kumimoji="1" lang="en-US" altLang="ja-JP" dirty="0" smtClean="0"/>
              <a:t>』</a:t>
            </a:r>
            <a:r>
              <a:rPr kumimoji="1" lang="ja-JP" altLang="en-US" dirty="0" smtClean="0"/>
              <a:t>　</a:t>
            </a:r>
            <a:endParaRPr kumimoji="1" lang="en-US" altLang="ja-JP" dirty="0" smtClean="0"/>
          </a:p>
          <a:p>
            <a:endParaRPr lang="en-US" altLang="ja-JP" dirty="0" smtClean="0"/>
          </a:p>
          <a:p>
            <a:r>
              <a:rPr kumimoji="1" lang="en-US" altLang="ja-JP" dirty="0" smtClean="0"/>
              <a:t>『</a:t>
            </a:r>
            <a:r>
              <a:rPr kumimoji="1" lang="ja-JP" altLang="en-US" dirty="0" smtClean="0"/>
              <a:t>災害救助法の運用と実務</a:t>
            </a:r>
            <a:r>
              <a:rPr kumimoji="1" lang="en-US" altLang="ja-JP" dirty="0" smtClean="0"/>
              <a:t>―</a:t>
            </a:r>
            <a:r>
              <a:rPr kumimoji="1" lang="ja-JP" altLang="en-US" dirty="0" smtClean="0"/>
              <a:t>平成</a:t>
            </a:r>
            <a:r>
              <a:rPr kumimoji="1" lang="en-US" altLang="ja-JP" dirty="0" smtClean="0"/>
              <a:t>18</a:t>
            </a:r>
            <a:r>
              <a:rPr kumimoji="1" lang="ja-JP" altLang="en-US" dirty="0" smtClean="0"/>
              <a:t>年版</a:t>
            </a:r>
            <a:r>
              <a:rPr kumimoji="1" lang="en-US" altLang="ja-JP" dirty="0" smtClean="0"/>
              <a:t>―』</a:t>
            </a:r>
            <a:r>
              <a:rPr kumimoji="1" lang="ja-JP" altLang="en-US" dirty="0" smtClean="0"/>
              <a:t>第一法規</a:t>
            </a:r>
            <a:endParaRPr kumimoji="1" lang="en-US" altLang="ja-JP" dirty="0" smtClean="0"/>
          </a:p>
          <a:p>
            <a:endParaRPr lang="en-US" altLang="ja-JP" dirty="0" smtClean="0"/>
          </a:p>
          <a:p>
            <a:r>
              <a:rPr lang="ja-JP" altLang="en-US" dirty="0" smtClean="0"/>
              <a:t>厚生労働省　</a:t>
            </a:r>
            <a:r>
              <a:rPr lang="ja-JP" altLang="ja-JP" dirty="0" smtClean="0"/>
              <a:t>『災害救助事務取扱要領　平成</a:t>
            </a:r>
            <a:r>
              <a:rPr lang="en-US" altLang="ja-JP" dirty="0" smtClean="0"/>
              <a:t>20</a:t>
            </a:r>
            <a:r>
              <a:rPr lang="ja-JP" altLang="ja-JP" dirty="0" smtClean="0"/>
              <a:t>年</a:t>
            </a:r>
            <a:r>
              <a:rPr lang="en-US" altLang="ja-JP" dirty="0" smtClean="0"/>
              <a:t>6</a:t>
            </a:r>
            <a:r>
              <a:rPr lang="ja-JP" altLang="ja-JP" dirty="0" smtClean="0"/>
              <a:t>月』 </a:t>
            </a:r>
            <a:endParaRPr lang="en-US" altLang="ja-JP" dirty="0" smtClean="0"/>
          </a:p>
          <a:p>
            <a:endParaRPr kumimoji="1" lang="en-US" altLang="ja-JP" dirty="0" smtClean="0"/>
          </a:p>
          <a:p>
            <a:r>
              <a:rPr kumimoji="1" lang="en-US" altLang="ja-JP" dirty="0" smtClean="0"/>
              <a:t>『</a:t>
            </a:r>
            <a:r>
              <a:rPr kumimoji="1" lang="ja-JP" altLang="en-US" dirty="0" smtClean="0"/>
              <a:t>災害弔慰金等関係法令通知集</a:t>
            </a:r>
            <a:r>
              <a:rPr kumimoji="1" lang="en-US" altLang="ja-JP" dirty="0" smtClean="0"/>
              <a:t>―</a:t>
            </a:r>
            <a:r>
              <a:rPr kumimoji="1" lang="ja-JP" altLang="en-US" dirty="0" smtClean="0"/>
              <a:t>平成</a:t>
            </a:r>
            <a:r>
              <a:rPr kumimoji="1" lang="en-US" altLang="ja-JP" dirty="0" smtClean="0"/>
              <a:t>18</a:t>
            </a:r>
            <a:r>
              <a:rPr kumimoji="1" lang="ja-JP" altLang="en-US" dirty="0" smtClean="0"/>
              <a:t>年版</a:t>
            </a:r>
            <a:r>
              <a:rPr kumimoji="1" lang="en-US" altLang="ja-JP" dirty="0" smtClean="0"/>
              <a:t>』</a:t>
            </a:r>
            <a:r>
              <a:rPr kumimoji="1" lang="ja-JP" altLang="en-US" dirty="0" smtClean="0"/>
              <a:t>第一法規</a:t>
            </a:r>
            <a:endParaRPr kumimoji="1" lang="en-US" altLang="ja-JP" dirty="0" smtClean="0"/>
          </a:p>
          <a:p>
            <a:endParaRPr lang="en-US" altLang="ja-JP" dirty="0" smtClean="0"/>
          </a:p>
          <a:p>
            <a:r>
              <a:rPr lang="en-US" altLang="ja-JP" dirty="0" smtClean="0"/>
              <a:t>『</a:t>
            </a:r>
            <a:r>
              <a:rPr lang="ja-JP" altLang="en-US" dirty="0" smtClean="0"/>
              <a:t>被災者生活再建支援制度</a:t>
            </a:r>
            <a:r>
              <a:rPr lang="en-US" altLang="ja-JP" dirty="0" smtClean="0"/>
              <a:t>―</a:t>
            </a:r>
            <a:r>
              <a:rPr lang="ja-JP" altLang="en-US" dirty="0" smtClean="0"/>
              <a:t>事務の手引き</a:t>
            </a:r>
            <a:r>
              <a:rPr lang="en-US" altLang="ja-JP" dirty="0" smtClean="0"/>
              <a:t>―〔</a:t>
            </a:r>
            <a:r>
              <a:rPr lang="ja-JP" altLang="en-US" dirty="0" smtClean="0"/>
              <a:t>平成</a:t>
            </a:r>
            <a:r>
              <a:rPr lang="en-US" altLang="ja-JP" dirty="0" smtClean="0"/>
              <a:t>22</a:t>
            </a:r>
            <a:r>
              <a:rPr lang="ja-JP" altLang="en-US" dirty="0" smtClean="0"/>
              <a:t>年</a:t>
            </a:r>
            <a:r>
              <a:rPr lang="en-US" altLang="ja-JP" dirty="0" smtClean="0"/>
              <a:t>9</a:t>
            </a:r>
            <a:r>
              <a:rPr lang="ja-JP" altLang="en-US" dirty="0" smtClean="0"/>
              <a:t>月　改訂</a:t>
            </a:r>
            <a:r>
              <a:rPr lang="en-US" altLang="ja-JP" dirty="0" smtClean="0"/>
              <a:t>〕』</a:t>
            </a:r>
            <a:r>
              <a:rPr lang="ja-JP" altLang="en-US" dirty="0" smtClean="0"/>
              <a:t>被災者生活再建支援法人　</a:t>
            </a:r>
            <a:endParaRPr lang="en-US" altLang="ja-JP" dirty="0" smtClean="0"/>
          </a:p>
          <a:p>
            <a:endParaRPr lang="en-US" altLang="ja-JP" dirty="0" smtClean="0"/>
          </a:p>
          <a:p>
            <a:r>
              <a:rPr kumimoji="1" lang="ja-JP" altLang="en-US" dirty="0" smtClean="0"/>
              <a:t>各省庁</a:t>
            </a:r>
            <a:r>
              <a:rPr kumimoji="1" lang="en-US" altLang="ja-JP" dirty="0" smtClean="0"/>
              <a:t>HP</a:t>
            </a:r>
            <a:r>
              <a:rPr kumimoji="1" lang="ja-JP" altLang="en-US" dirty="0" smtClean="0"/>
              <a:t>の通知</a:t>
            </a:r>
            <a:endParaRPr kumimoji="1" lang="en-US" altLang="ja-JP" dirty="0" smtClean="0"/>
          </a:p>
          <a:p>
            <a:pPr>
              <a:buNone/>
            </a:pPr>
            <a:r>
              <a:rPr lang="ja-JP" altLang="en-US" dirty="0" smtClean="0"/>
              <a:t>　　　　</a:t>
            </a:r>
            <a:r>
              <a:rPr lang="en-US" altLang="ja-JP" dirty="0" smtClean="0"/>
              <a:t> http://www.kantei.go.jp/saigai/index.html</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弁護士の役割とは</a:t>
            </a:r>
            <a:r>
              <a:rPr kumimoji="1" lang="en-US" altLang="ja-JP" dirty="0" smtClean="0"/>
              <a:t>…</a:t>
            </a:r>
            <a:endParaRPr kumimoji="1" lang="ja-JP" altLang="en-US" dirty="0"/>
          </a:p>
        </p:txBody>
      </p:sp>
      <p:pic>
        <p:nvPicPr>
          <p:cNvPr id="1026" name="Picture 2" descr="C:\Documents and Settings\山崎栄一\デスクトップ\パワポマスター\クリップアート\j0431615.png"/>
          <p:cNvPicPr>
            <a:picLocks noChangeAspect="1" noChangeArrowheads="1"/>
          </p:cNvPicPr>
          <p:nvPr/>
        </p:nvPicPr>
        <p:blipFill>
          <a:blip r:embed="rId3" cstate="print"/>
          <a:srcRect/>
          <a:stretch>
            <a:fillRect/>
          </a:stretch>
        </p:blipFill>
        <p:spPr bwMode="auto">
          <a:xfrm>
            <a:off x="755576" y="2442592"/>
            <a:ext cx="1202432" cy="1202432"/>
          </a:xfrm>
          <a:prstGeom prst="rect">
            <a:avLst/>
          </a:prstGeom>
          <a:noFill/>
        </p:spPr>
      </p:pic>
      <p:pic>
        <p:nvPicPr>
          <p:cNvPr id="1027" name="Picture 3" descr="C:\Documents and Settings\山崎栄一\デスクトップ\パワポマスター\クリップアート\j0432621.png"/>
          <p:cNvPicPr>
            <a:picLocks noChangeAspect="1" noChangeArrowheads="1"/>
          </p:cNvPicPr>
          <p:nvPr/>
        </p:nvPicPr>
        <p:blipFill>
          <a:blip r:embed="rId4" cstate="print"/>
          <a:srcRect/>
          <a:stretch>
            <a:fillRect/>
          </a:stretch>
        </p:blipFill>
        <p:spPr bwMode="auto">
          <a:xfrm>
            <a:off x="3419872" y="2514600"/>
            <a:ext cx="1073274" cy="1073274"/>
          </a:xfrm>
          <a:prstGeom prst="rect">
            <a:avLst/>
          </a:prstGeom>
          <a:noFill/>
        </p:spPr>
      </p:pic>
      <p:pic>
        <p:nvPicPr>
          <p:cNvPr id="6" name="Picture 3" descr="C:\Documents and Settings\山崎栄一\デスクトップ\パワポマスター\クリップアート\j0432621.png"/>
          <p:cNvPicPr>
            <a:picLocks noChangeAspect="1" noChangeArrowheads="1"/>
          </p:cNvPicPr>
          <p:nvPr/>
        </p:nvPicPr>
        <p:blipFill>
          <a:blip r:embed="rId4" cstate="print"/>
          <a:srcRect/>
          <a:stretch>
            <a:fillRect/>
          </a:stretch>
        </p:blipFill>
        <p:spPr bwMode="auto">
          <a:xfrm>
            <a:off x="1626518" y="5164038"/>
            <a:ext cx="1073274" cy="1073274"/>
          </a:xfrm>
          <a:prstGeom prst="rect">
            <a:avLst/>
          </a:prstGeom>
          <a:noFill/>
        </p:spPr>
      </p:pic>
      <p:sp>
        <p:nvSpPr>
          <p:cNvPr id="8" name="角丸四角形 7"/>
          <p:cNvSpPr/>
          <p:nvPr/>
        </p:nvSpPr>
        <p:spPr>
          <a:xfrm>
            <a:off x="539552" y="1196752"/>
            <a:ext cx="2952328"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相談業務（ソーシャルワーク的）</a:t>
            </a:r>
            <a:endParaRPr kumimoji="1" lang="ja-JP" altLang="en-US" sz="1600" dirty="0">
              <a:solidFill>
                <a:schemeClr val="tx1"/>
              </a:solidFill>
            </a:endParaRPr>
          </a:p>
        </p:txBody>
      </p:sp>
      <p:sp>
        <p:nvSpPr>
          <p:cNvPr id="10" name="角丸四角形 9"/>
          <p:cNvSpPr/>
          <p:nvPr/>
        </p:nvSpPr>
        <p:spPr>
          <a:xfrm>
            <a:off x="539552" y="4509120"/>
            <a:ext cx="3096344"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支援業務の改善要求・政策提言</a:t>
            </a:r>
            <a:endParaRPr kumimoji="1" lang="ja-JP" altLang="en-US" sz="1600" dirty="0">
              <a:solidFill>
                <a:schemeClr val="tx1"/>
              </a:solidFill>
            </a:endParaRPr>
          </a:p>
        </p:txBody>
      </p:sp>
      <p:pic>
        <p:nvPicPr>
          <p:cNvPr id="1028" name="Picture 4" descr="C:\Documents and Settings\山崎栄一\デスクトップ\パワポマスター\クリップアート\j0250716.wmf"/>
          <p:cNvPicPr>
            <a:picLocks noChangeAspect="1" noChangeArrowheads="1"/>
          </p:cNvPicPr>
          <p:nvPr/>
        </p:nvPicPr>
        <p:blipFill>
          <a:blip r:embed="rId5" cstate="print"/>
          <a:srcRect/>
          <a:stretch>
            <a:fillRect/>
          </a:stretch>
        </p:blipFill>
        <p:spPr bwMode="auto">
          <a:xfrm>
            <a:off x="5868144" y="5141512"/>
            <a:ext cx="1296144" cy="1021179"/>
          </a:xfrm>
          <a:prstGeom prst="rect">
            <a:avLst/>
          </a:prstGeom>
          <a:noFill/>
        </p:spPr>
      </p:pic>
      <p:sp>
        <p:nvSpPr>
          <p:cNvPr id="12" name="フローチャート : 複数書類 11"/>
          <p:cNvSpPr/>
          <p:nvPr/>
        </p:nvSpPr>
        <p:spPr>
          <a:xfrm>
            <a:off x="6012160" y="1268760"/>
            <a:ext cx="1872208" cy="792088"/>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被災者支援制度</a:t>
            </a:r>
            <a:endParaRPr kumimoji="1" lang="en-US" altLang="ja-JP" sz="1600" dirty="0" smtClean="0">
              <a:solidFill>
                <a:schemeClr val="tx1"/>
              </a:solidFill>
            </a:endParaRPr>
          </a:p>
          <a:p>
            <a:pPr algn="ctr"/>
            <a:r>
              <a:rPr lang="ja-JP" altLang="en-US" sz="1400" dirty="0" smtClean="0">
                <a:solidFill>
                  <a:schemeClr val="tx1"/>
                </a:solidFill>
              </a:rPr>
              <a:t>（減免含む）</a:t>
            </a:r>
            <a:endParaRPr kumimoji="1" lang="ja-JP" altLang="en-US" sz="1400" dirty="0">
              <a:solidFill>
                <a:schemeClr val="tx1"/>
              </a:solidFill>
            </a:endParaRPr>
          </a:p>
        </p:txBody>
      </p:sp>
      <p:sp>
        <p:nvSpPr>
          <p:cNvPr id="13" name="フローチャート : 複数書類 12"/>
          <p:cNvSpPr/>
          <p:nvPr/>
        </p:nvSpPr>
        <p:spPr>
          <a:xfrm>
            <a:off x="6012160" y="2132856"/>
            <a:ext cx="1872208" cy="792088"/>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医療・福祉制度</a:t>
            </a:r>
            <a:endParaRPr kumimoji="1" lang="ja-JP" altLang="en-US" sz="1600" dirty="0">
              <a:solidFill>
                <a:schemeClr val="tx1"/>
              </a:solidFill>
            </a:endParaRPr>
          </a:p>
        </p:txBody>
      </p:sp>
      <p:sp>
        <p:nvSpPr>
          <p:cNvPr id="14" name="フローチャート : 複数書類 13"/>
          <p:cNvSpPr/>
          <p:nvPr/>
        </p:nvSpPr>
        <p:spPr>
          <a:xfrm>
            <a:off x="6012160" y="2996952"/>
            <a:ext cx="1872208" cy="792088"/>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教育・就労制度</a:t>
            </a:r>
            <a:endParaRPr kumimoji="1" lang="ja-JP" altLang="en-US" sz="1600" dirty="0">
              <a:solidFill>
                <a:schemeClr val="tx1"/>
              </a:solidFill>
            </a:endParaRPr>
          </a:p>
        </p:txBody>
      </p:sp>
      <p:sp>
        <p:nvSpPr>
          <p:cNvPr id="15" name="テキスト ボックス 14"/>
          <p:cNvSpPr txBox="1"/>
          <p:nvPr/>
        </p:nvSpPr>
        <p:spPr>
          <a:xfrm>
            <a:off x="5796136" y="6381328"/>
            <a:ext cx="2088232" cy="338554"/>
          </a:xfrm>
          <a:prstGeom prst="rect">
            <a:avLst/>
          </a:prstGeom>
          <a:noFill/>
        </p:spPr>
        <p:txBody>
          <a:bodyPr wrap="square" rtlCol="0">
            <a:spAutoFit/>
          </a:bodyPr>
          <a:lstStyle/>
          <a:p>
            <a:r>
              <a:rPr kumimoji="1" lang="ja-JP" altLang="en-US" sz="1600" dirty="0" smtClean="0"/>
              <a:t>立法・行政機関</a:t>
            </a:r>
            <a:endParaRPr kumimoji="1" lang="ja-JP" altLang="en-US" sz="1600" dirty="0"/>
          </a:p>
        </p:txBody>
      </p:sp>
      <p:sp>
        <p:nvSpPr>
          <p:cNvPr id="16" name="テキスト ボックス 15"/>
          <p:cNvSpPr txBox="1"/>
          <p:nvPr/>
        </p:nvSpPr>
        <p:spPr>
          <a:xfrm>
            <a:off x="3491880" y="3717032"/>
            <a:ext cx="936104" cy="338554"/>
          </a:xfrm>
          <a:prstGeom prst="rect">
            <a:avLst/>
          </a:prstGeom>
          <a:noFill/>
        </p:spPr>
        <p:txBody>
          <a:bodyPr wrap="square" rtlCol="0">
            <a:spAutoFit/>
          </a:bodyPr>
          <a:lstStyle/>
          <a:p>
            <a:r>
              <a:rPr kumimoji="1" lang="ja-JP" altLang="en-US" sz="1600" dirty="0" smtClean="0"/>
              <a:t>弁護士</a:t>
            </a:r>
            <a:endParaRPr kumimoji="1" lang="ja-JP" altLang="en-US" sz="1600" dirty="0"/>
          </a:p>
        </p:txBody>
      </p:sp>
      <p:sp>
        <p:nvSpPr>
          <p:cNvPr id="17" name="テキスト ボックス 16"/>
          <p:cNvSpPr txBox="1"/>
          <p:nvPr/>
        </p:nvSpPr>
        <p:spPr>
          <a:xfrm>
            <a:off x="1691680" y="6330806"/>
            <a:ext cx="936104" cy="338554"/>
          </a:xfrm>
          <a:prstGeom prst="rect">
            <a:avLst/>
          </a:prstGeom>
          <a:noFill/>
        </p:spPr>
        <p:txBody>
          <a:bodyPr wrap="square" rtlCol="0">
            <a:spAutoFit/>
          </a:bodyPr>
          <a:lstStyle/>
          <a:p>
            <a:r>
              <a:rPr kumimoji="1" lang="ja-JP" altLang="en-US" sz="1600" dirty="0" smtClean="0"/>
              <a:t>弁護士</a:t>
            </a:r>
            <a:endParaRPr kumimoji="1" lang="ja-JP" altLang="en-US" sz="1600" dirty="0"/>
          </a:p>
        </p:txBody>
      </p:sp>
      <p:sp>
        <p:nvSpPr>
          <p:cNvPr id="18" name="テキスト ボックス 17"/>
          <p:cNvSpPr txBox="1"/>
          <p:nvPr/>
        </p:nvSpPr>
        <p:spPr>
          <a:xfrm>
            <a:off x="827584" y="3717032"/>
            <a:ext cx="936104" cy="338554"/>
          </a:xfrm>
          <a:prstGeom prst="rect">
            <a:avLst/>
          </a:prstGeom>
          <a:noFill/>
        </p:spPr>
        <p:txBody>
          <a:bodyPr wrap="square" rtlCol="0">
            <a:spAutoFit/>
          </a:bodyPr>
          <a:lstStyle/>
          <a:p>
            <a:r>
              <a:rPr kumimoji="1" lang="ja-JP" altLang="en-US" sz="1600" dirty="0" smtClean="0"/>
              <a:t>被災者</a:t>
            </a:r>
            <a:endParaRPr kumimoji="1" lang="ja-JP" altLang="en-US" sz="1600" dirty="0"/>
          </a:p>
        </p:txBody>
      </p:sp>
      <p:sp>
        <p:nvSpPr>
          <p:cNvPr id="19" name="フローチャート : 複数書類 18"/>
          <p:cNvSpPr/>
          <p:nvPr/>
        </p:nvSpPr>
        <p:spPr>
          <a:xfrm>
            <a:off x="6012160" y="3861048"/>
            <a:ext cx="1872208" cy="792088"/>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その他の法制度</a:t>
            </a:r>
            <a:endParaRPr kumimoji="1" lang="en-US" altLang="ja-JP" sz="1600" dirty="0" smtClean="0">
              <a:solidFill>
                <a:schemeClr val="tx1"/>
              </a:solidFill>
            </a:endParaRPr>
          </a:p>
          <a:p>
            <a:pPr algn="ctr"/>
            <a:r>
              <a:rPr lang="ja-JP" altLang="en-US" sz="1400" dirty="0" smtClean="0">
                <a:solidFill>
                  <a:schemeClr val="tx1"/>
                </a:solidFill>
              </a:rPr>
              <a:t>（法律相談一般）</a:t>
            </a:r>
            <a:endParaRPr kumimoji="1" lang="ja-JP" altLang="en-US" sz="1400" dirty="0">
              <a:solidFill>
                <a:schemeClr val="tx1"/>
              </a:solidFill>
            </a:endParaRPr>
          </a:p>
        </p:txBody>
      </p:sp>
      <p:cxnSp>
        <p:nvCxnSpPr>
          <p:cNvPr id="21" name="直線矢印コネクタ 20"/>
          <p:cNvCxnSpPr>
            <a:stCxn id="1026" idx="3"/>
            <a:endCxn id="1027" idx="1"/>
          </p:cNvCxnSpPr>
          <p:nvPr/>
        </p:nvCxnSpPr>
        <p:spPr>
          <a:xfrm>
            <a:off x="1958008" y="3043808"/>
            <a:ext cx="1461864" cy="74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027" idx="3"/>
            <a:endCxn id="12" idx="1"/>
          </p:cNvCxnSpPr>
          <p:nvPr/>
        </p:nvCxnSpPr>
        <p:spPr>
          <a:xfrm flipV="1">
            <a:off x="4493146" y="1664804"/>
            <a:ext cx="1519014" cy="13864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1027" idx="3"/>
            <a:endCxn id="13" idx="1"/>
          </p:cNvCxnSpPr>
          <p:nvPr/>
        </p:nvCxnSpPr>
        <p:spPr>
          <a:xfrm flipV="1">
            <a:off x="4493146" y="2528900"/>
            <a:ext cx="1519014" cy="522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27" idx="3"/>
            <a:endCxn id="14" idx="1"/>
          </p:cNvCxnSpPr>
          <p:nvPr/>
        </p:nvCxnSpPr>
        <p:spPr>
          <a:xfrm>
            <a:off x="4493146" y="3051237"/>
            <a:ext cx="1519014" cy="3417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027" idx="3"/>
            <a:endCxn id="19" idx="1"/>
          </p:cNvCxnSpPr>
          <p:nvPr/>
        </p:nvCxnSpPr>
        <p:spPr>
          <a:xfrm>
            <a:off x="4493146" y="3051237"/>
            <a:ext cx="1519014" cy="1205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 idx="3"/>
            <a:endCxn id="1028" idx="1"/>
          </p:cNvCxnSpPr>
          <p:nvPr/>
        </p:nvCxnSpPr>
        <p:spPr>
          <a:xfrm flipV="1">
            <a:off x="2699792" y="5652102"/>
            <a:ext cx="3168352" cy="48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467544" y="908720"/>
          <a:ext cx="3528392" cy="4993191"/>
        </p:xfrm>
        <a:graphic>
          <a:graphicData uri="http://schemas.openxmlformats.org/presentationml/2006/ole">
            <p:oleObj spid="_x0000_s27650" name="Acrobat Document" r:id="rId4" imgW="6275160" imgH="8880120" progId="AcroExch.Document.7">
              <p:embed/>
            </p:oleObj>
          </a:graphicData>
        </a:graphic>
      </p:graphicFrame>
      <p:sp>
        <p:nvSpPr>
          <p:cNvPr id="3" name="雲形吹き出し 2"/>
          <p:cNvSpPr/>
          <p:nvPr/>
        </p:nvSpPr>
        <p:spPr>
          <a:xfrm>
            <a:off x="4355976" y="1340768"/>
            <a:ext cx="4788024" cy="2448272"/>
          </a:xfrm>
          <a:prstGeom prst="cloudCallout">
            <a:avLst>
              <a:gd name="adj1" fmla="val -55161"/>
              <a:gd name="adj2" fmla="val 845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果たして、被災者の人たちは読みこなすことが出来るのだろうか？</a:t>
            </a:r>
            <a:endParaRPr kumimoji="1" lang="ja-JP" altLang="en-US" sz="2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憲法規定から見た被災者支援のあり方</a:t>
            </a:r>
            <a:endParaRPr kumimoji="1" lang="ja-JP" altLang="en-US" dirty="0"/>
          </a:p>
        </p:txBody>
      </p:sp>
      <p:sp>
        <p:nvSpPr>
          <p:cNvPr id="3" name="コンテンツ プレースホルダ 2"/>
          <p:cNvSpPr>
            <a:spLocks noGrp="1"/>
          </p:cNvSpPr>
          <p:nvPr>
            <p:ph idx="1"/>
          </p:nvPr>
        </p:nvSpPr>
        <p:spPr>
          <a:xfrm>
            <a:off x="251520" y="1052736"/>
            <a:ext cx="8435975" cy="5780044"/>
          </a:xfrm>
        </p:spPr>
        <p:txBody>
          <a:bodyPr/>
          <a:lstStyle/>
          <a:p>
            <a:r>
              <a:rPr lang="en-US" altLang="ja-JP" dirty="0" smtClean="0"/>
              <a:t>13</a:t>
            </a:r>
            <a:r>
              <a:rPr lang="ja-JP" altLang="en-US" dirty="0" smtClean="0"/>
              <a:t>条</a:t>
            </a:r>
            <a:r>
              <a:rPr lang="en-US" altLang="ja-JP" dirty="0" smtClean="0"/>
              <a:t>〔</a:t>
            </a:r>
            <a:r>
              <a:rPr lang="ja-JP" altLang="en-US" dirty="0" smtClean="0"/>
              <a:t>個人の尊重</a:t>
            </a:r>
            <a:r>
              <a:rPr lang="en-US" altLang="ja-JP" dirty="0" smtClean="0"/>
              <a:t>〕</a:t>
            </a:r>
          </a:p>
          <a:p>
            <a:pPr>
              <a:buNone/>
            </a:pPr>
            <a:r>
              <a:rPr kumimoji="1" lang="ja-JP" altLang="en-US" dirty="0" smtClean="0"/>
              <a:t>　　　被災者の自己決定権　　被災した個人を社会的に認識</a:t>
            </a:r>
            <a:endParaRPr kumimoji="1" lang="en-US" altLang="ja-JP" dirty="0" smtClean="0"/>
          </a:p>
          <a:p>
            <a:pPr>
              <a:buNone/>
            </a:pPr>
            <a:endParaRPr lang="en-US" altLang="ja-JP" dirty="0" smtClean="0"/>
          </a:p>
          <a:p>
            <a:r>
              <a:rPr kumimoji="1" lang="en-US" altLang="ja-JP" dirty="0" smtClean="0"/>
              <a:t>25</a:t>
            </a:r>
            <a:r>
              <a:rPr kumimoji="1" lang="ja-JP" altLang="en-US" dirty="0" smtClean="0"/>
              <a:t>条</a:t>
            </a:r>
            <a:r>
              <a:rPr kumimoji="1" lang="en-US" altLang="ja-JP" dirty="0" smtClean="0"/>
              <a:t>〔</a:t>
            </a:r>
            <a:r>
              <a:rPr kumimoji="1" lang="ja-JP" altLang="en-US" dirty="0" smtClean="0"/>
              <a:t>社会権</a:t>
            </a:r>
            <a:r>
              <a:rPr kumimoji="1" lang="en-US" altLang="ja-JP" dirty="0" smtClean="0"/>
              <a:t>〕</a:t>
            </a:r>
          </a:p>
          <a:p>
            <a:pPr>
              <a:buNone/>
            </a:pPr>
            <a:r>
              <a:rPr lang="ja-JP" altLang="en-US" dirty="0" smtClean="0"/>
              <a:t>　　 「社会国家原理」</a:t>
            </a:r>
            <a:endParaRPr lang="en-US" altLang="ja-JP" dirty="0" smtClean="0"/>
          </a:p>
          <a:p>
            <a:pPr>
              <a:buNone/>
            </a:pPr>
            <a:r>
              <a:rPr lang="ja-JP" altLang="en-US" dirty="0" smtClean="0"/>
              <a:t>　　　　生活に困っている人を困っている程度に応じて救済</a:t>
            </a:r>
            <a:endParaRPr lang="en-US" altLang="ja-JP" dirty="0" smtClean="0"/>
          </a:p>
          <a:p>
            <a:pPr>
              <a:buNone/>
            </a:pPr>
            <a:r>
              <a:rPr lang="ja-JP" altLang="en-US" dirty="0" smtClean="0"/>
              <a:t>　　　　被災者のニーズをきちんと把握することが重要</a:t>
            </a:r>
            <a:endParaRPr lang="en-US" altLang="ja-JP" dirty="0" smtClean="0"/>
          </a:p>
          <a:p>
            <a:pPr>
              <a:buNone/>
            </a:pPr>
            <a:endParaRPr lang="en-US" altLang="ja-JP" dirty="0" smtClean="0"/>
          </a:p>
          <a:p>
            <a:r>
              <a:rPr lang="en-US" altLang="ja-JP" dirty="0" smtClean="0"/>
              <a:t>14</a:t>
            </a:r>
            <a:r>
              <a:rPr lang="ja-JP" altLang="en-US" dirty="0" smtClean="0"/>
              <a:t>条</a:t>
            </a:r>
            <a:r>
              <a:rPr lang="en-US" altLang="ja-JP" dirty="0" smtClean="0"/>
              <a:t>〔</a:t>
            </a:r>
            <a:r>
              <a:rPr lang="ja-JP" altLang="en-US" dirty="0" smtClean="0"/>
              <a:t>公平性原則</a:t>
            </a:r>
            <a:r>
              <a:rPr lang="en-US" altLang="ja-JP" dirty="0" smtClean="0"/>
              <a:t>〕</a:t>
            </a:r>
          </a:p>
          <a:p>
            <a:pPr>
              <a:buNone/>
            </a:pPr>
            <a:r>
              <a:rPr lang="ja-JP" altLang="en-US" dirty="0" smtClean="0"/>
              <a:t>　　 「実質的平等の原理」</a:t>
            </a:r>
            <a:endParaRPr lang="en-US" altLang="ja-JP" dirty="0" smtClean="0"/>
          </a:p>
          <a:p>
            <a:pPr>
              <a:buNone/>
            </a:pPr>
            <a:r>
              <a:rPr lang="ja-JP" altLang="en-US" dirty="0" smtClean="0"/>
              <a:t>　　　　困っている人には困っている人なりの支援を行う</a:t>
            </a:r>
            <a:endParaRPr lang="en-US" altLang="ja-JP" dirty="0" smtClean="0"/>
          </a:p>
          <a:p>
            <a:pPr>
              <a:buNone/>
            </a:pPr>
            <a:r>
              <a:rPr lang="ja-JP" altLang="en-US" dirty="0" smtClean="0"/>
              <a:t>　　 「形式的平等の原理」</a:t>
            </a:r>
          </a:p>
          <a:p>
            <a:pPr>
              <a:buNone/>
            </a:pPr>
            <a:r>
              <a:rPr lang="ja-JP" altLang="en-US" dirty="0" smtClean="0"/>
              <a:t>　　　　同じくらいに困っているのであれば同等の支援を行う</a:t>
            </a:r>
            <a:endParaRPr kumimoji="1" lang="ja-JP" altLang="en-US" dirty="0"/>
          </a:p>
        </p:txBody>
      </p:sp>
      <p:sp>
        <p:nvSpPr>
          <p:cNvPr id="4" name="雲形吹き出し 3"/>
          <p:cNvSpPr/>
          <p:nvPr/>
        </p:nvSpPr>
        <p:spPr>
          <a:xfrm>
            <a:off x="4644008" y="4293096"/>
            <a:ext cx="3024336" cy="1080120"/>
          </a:xfrm>
          <a:prstGeom prst="cloudCallout">
            <a:avLst>
              <a:gd name="adj1" fmla="val -58872"/>
              <a:gd name="adj2" fmla="val 548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すでに格差が発生している！！</a:t>
            </a:r>
            <a:endParaRPr kumimoji="1" lang="ja-JP" altLang="en-US" sz="18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災害法制の概観</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spTree>
  </p:cSld>
  <p:clrMapOvr>
    <a:masterClrMapping/>
  </p:clrMapOvr>
</p:sld>
</file>

<file path=ppt/theme/theme1.xml><?xml version="1.0" encoding="utf-8"?>
<a:theme xmlns:a="http://schemas.openxmlformats.org/drawingml/2006/main" name="山崎（栄）home">
  <a:themeElements>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ita-u_yamasaki2">
      <a:majorFont>
        <a:latin typeface="ＭＳ Ｐゴシック"/>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kumimoji="1"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1600" dirty="0"/>
        </a:defPPr>
      </a:lstStyle>
    </a:txDef>
  </a:objectDefaults>
  <a:extraClrSchemeLst>
    <a:extraClrScheme>
      <a:clrScheme name="oita-u_yamasaki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ita-u_yamasaki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ita-u_yamasaki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ita-u_yamasaki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ita-u_yamasaki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ita-u_yamasaki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TotalTime>
  <Words>1609</Words>
  <Application>Microsoft Office PowerPoint</Application>
  <PresentationFormat>画面に合わせる (4:3)</PresentationFormat>
  <Paragraphs>664</Paragraphs>
  <Slides>50</Slides>
  <Notes>50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52" baseType="lpstr">
      <vt:lpstr>山崎（栄）home</vt:lpstr>
      <vt:lpstr>Acrobat Document</vt:lpstr>
      <vt:lpstr>被災者の生活再建支援と災害法制</vt:lpstr>
      <vt:lpstr>講演の内容</vt:lpstr>
      <vt:lpstr>我々がおかれている状況</vt:lpstr>
      <vt:lpstr>今回の東日本大震災の特徴</vt:lpstr>
      <vt:lpstr>県外避難者の特徴は何か</vt:lpstr>
      <vt:lpstr>弁護士の役割とは…</vt:lpstr>
      <vt:lpstr>スライド 7</vt:lpstr>
      <vt:lpstr>憲法規定から見た被災者支援のあり方</vt:lpstr>
      <vt:lpstr>災害法制の概観</vt:lpstr>
      <vt:lpstr>スライド 10</vt:lpstr>
      <vt:lpstr>スライド 11</vt:lpstr>
      <vt:lpstr>スライド 12</vt:lpstr>
      <vt:lpstr>り災証明書等の発行</vt:lpstr>
      <vt:lpstr>なぜ、り災証明書が重要なのか？</vt:lpstr>
      <vt:lpstr>住宅の被害認定</vt:lpstr>
      <vt:lpstr>ただし……</vt:lpstr>
      <vt:lpstr>スライド 17</vt:lpstr>
      <vt:lpstr>災害救助法</vt:lpstr>
      <vt:lpstr>実施体制　適用基準</vt:lpstr>
      <vt:lpstr>災害救助法の意義</vt:lpstr>
      <vt:lpstr>スライド 21</vt:lpstr>
      <vt:lpstr>スライド 22</vt:lpstr>
      <vt:lpstr>災害救助法の支援メニュー</vt:lpstr>
      <vt:lpstr>一般基準</vt:lpstr>
      <vt:lpstr>一般基準の具体例（2010年4月）</vt:lpstr>
      <vt:lpstr>災害救助法の抱えている問題点</vt:lpstr>
      <vt:lpstr>特別基準の存在</vt:lpstr>
      <vt:lpstr>特別基準の設定を求める際のポイント</vt:lpstr>
      <vt:lpstr>東日本大震災における各種通知　特別基準</vt:lpstr>
      <vt:lpstr>県外避難者の受け入れと災害救助法</vt:lpstr>
      <vt:lpstr>スライド 31</vt:lpstr>
      <vt:lpstr>スライド 32</vt:lpstr>
      <vt:lpstr>これから求めるべき特別基準とは…</vt:lpstr>
      <vt:lpstr>被災者生活再建支援法</vt:lpstr>
      <vt:lpstr>支援法の歴史</vt:lpstr>
      <vt:lpstr>制度の対象となる自然災害</vt:lpstr>
      <vt:lpstr>制度の対象となる被災世帯</vt:lpstr>
      <vt:lpstr>支援金の支給額</vt:lpstr>
      <vt:lpstr>支援金の支給申請</vt:lpstr>
      <vt:lpstr>申請期間と申請回数</vt:lpstr>
      <vt:lpstr>支援法の抱えている問題点</vt:lpstr>
      <vt:lpstr>災害弔慰金等法</vt:lpstr>
      <vt:lpstr>実施主体　制度の対象となる自然災害</vt:lpstr>
      <vt:lpstr>災害弔慰金の支給</vt:lpstr>
      <vt:lpstr>災害障害見舞金の支給</vt:lpstr>
      <vt:lpstr>災害弔慰金等法の抱えている問題点</vt:lpstr>
      <vt:lpstr>その他の論点</vt:lpstr>
      <vt:lpstr>自治体による独自の施策</vt:lpstr>
      <vt:lpstr>今後のアクションのあり方</vt:lpstr>
      <vt:lpstr>参考資料・文献</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山崎栄一</dc:creator>
  <cp:lastModifiedBy>山崎栄一</cp:lastModifiedBy>
  <cp:revision>314</cp:revision>
  <dcterms:created xsi:type="dcterms:W3CDTF">2011-03-28T06:26:26Z</dcterms:created>
  <dcterms:modified xsi:type="dcterms:W3CDTF">2011-04-02T01:20:33Z</dcterms:modified>
</cp:coreProperties>
</file>